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9" r:id="rId3"/>
    <p:sldId id="267" r:id="rId4"/>
    <p:sldId id="261" r:id="rId5"/>
    <p:sldId id="274" r:id="rId6"/>
    <p:sldId id="277" r:id="rId7"/>
    <p:sldId id="278" r:id="rId8"/>
    <p:sldId id="275" r:id="rId9"/>
    <p:sldId id="268" r:id="rId10"/>
    <p:sldId id="279" r:id="rId11"/>
    <p:sldId id="280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81" r:id="rId20"/>
    <p:sldId id="282" r:id="rId21"/>
    <p:sldId id="269" r:id="rId22"/>
    <p:sldId id="276" r:id="rId23"/>
    <p:sldId id="291" r:id="rId24"/>
    <p:sldId id="292" r:id="rId25"/>
    <p:sldId id="290" r:id="rId26"/>
    <p:sldId id="294" r:id="rId27"/>
    <p:sldId id="293" r:id="rId28"/>
    <p:sldId id="296" r:id="rId29"/>
    <p:sldId id="295" r:id="rId30"/>
    <p:sldId id="270" r:id="rId31"/>
    <p:sldId id="258" r:id="rId32"/>
    <p:sldId id="271" r:id="rId33"/>
    <p:sldId id="272" r:id="rId34"/>
    <p:sldId id="297" r:id="rId35"/>
    <p:sldId id="263" r:id="rId36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E440DB"/>
    <a:srgbClr val="EA71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2" autoAdjust="0"/>
    <p:restoredTop sz="94660"/>
  </p:normalViewPr>
  <p:slideViewPr>
    <p:cSldViewPr>
      <p:cViewPr varScale="1">
        <p:scale>
          <a:sx n="106" d="100"/>
          <a:sy n="106" d="100"/>
        </p:scale>
        <p:origin x="-128" y="-6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Relationship Id="rId2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Relationship Id="rId2" Type="http://schemas.openxmlformats.org/officeDocument/2006/relationships/image" Target="../media/image15.jpeg"/><Relationship Id="rId3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Relationship Id="rId2" Type="http://schemas.openxmlformats.org/officeDocument/2006/relationships/image" Target="../media/image2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Relationship Id="rId2" Type="http://schemas.openxmlformats.org/officeDocument/2006/relationships/image" Target="../media/image2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Relationship Id="rId2" Type="http://schemas.openxmlformats.org/officeDocument/2006/relationships/image" Target="../media/image3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D03400-344B-7B48-B0FB-FC46C9D33292}" type="datetimeFigureOut">
              <a:rPr kumimoji="1" lang="zh-CN" altLang="en-US" smtClean="0"/>
              <a:pPr/>
              <a:t>16/11/11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D346D-C046-3F45-8BCF-75CCF7CF80B6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74885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299388-186B-644F-8919-B1867654233A}" type="datetimeFigureOut">
              <a:rPr kumimoji="1" lang="zh-CN" altLang="en-US" smtClean="0"/>
              <a:pPr/>
              <a:t>16/11/11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070965-968F-7941-8538-27302354F6D4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8403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4CC54B-9B59-2A4A-ACE8-9AB41D3234F9}" type="datetime1">
              <a:rPr lang="zh-CN" altLang="en-US" smtClean="0"/>
              <a:pPr>
                <a:defRPr/>
              </a:pPr>
              <a:t>16/11/11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smtClean="0"/>
              <a:t>数字图像处理</a:t>
            </a:r>
            <a:r>
              <a:rPr lang="en-US" altLang="zh-CN" smtClean="0"/>
              <a:t>-</a:t>
            </a:r>
            <a:r>
              <a:rPr lang="zh-CN" altLang="en-US" smtClean="0"/>
              <a:t>第</a:t>
            </a:r>
            <a:r>
              <a:rPr lang="en-US" altLang="zh-CN" smtClean="0"/>
              <a:t>4</a:t>
            </a:r>
            <a:r>
              <a:rPr lang="zh-CN" altLang="en-US" smtClean="0"/>
              <a:t>讲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8D53D2-7BF4-488D-870F-7C80B367CF1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58FAF6-6EAD-1445-885A-382B067C261F}" type="datetime1">
              <a:rPr lang="zh-CN" altLang="en-US" smtClean="0"/>
              <a:pPr>
                <a:defRPr/>
              </a:pPr>
              <a:t>16/11/11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smtClean="0"/>
              <a:t>数字图像处理</a:t>
            </a:r>
            <a:r>
              <a:rPr lang="en-US" altLang="zh-CN" smtClean="0"/>
              <a:t>-</a:t>
            </a:r>
            <a:r>
              <a:rPr lang="zh-CN" altLang="en-US" smtClean="0"/>
              <a:t>第</a:t>
            </a:r>
            <a:r>
              <a:rPr lang="en-US" altLang="zh-CN" smtClean="0"/>
              <a:t>4</a:t>
            </a:r>
            <a:r>
              <a:rPr lang="zh-CN" altLang="en-US" smtClean="0"/>
              <a:t>讲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914DCC-78FB-460B-B1C0-C6368359B6B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E0B6BF-C2C3-594F-A2C5-F92671A116D6}" type="datetime1">
              <a:rPr lang="zh-CN" altLang="en-US" smtClean="0"/>
              <a:pPr>
                <a:defRPr/>
              </a:pPr>
              <a:t>16/11/11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smtClean="0"/>
              <a:t>数字图像处理</a:t>
            </a:r>
            <a:r>
              <a:rPr lang="en-US" altLang="zh-CN" smtClean="0"/>
              <a:t>-</a:t>
            </a:r>
            <a:r>
              <a:rPr lang="zh-CN" altLang="en-US" smtClean="0"/>
              <a:t>第</a:t>
            </a:r>
            <a:r>
              <a:rPr lang="en-US" altLang="zh-CN" smtClean="0"/>
              <a:t>4</a:t>
            </a:r>
            <a:r>
              <a:rPr lang="zh-CN" altLang="en-US" smtClean="0"/>
              <a:t>讲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5ED9BD-5919-4530-B460-D7309234D41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7D606D-DCB0-C04E-B3B1-C8B337BE2E0D}" type="datetime1">
              <a:rPr lang="zh-CN" altLang="en-US" smtClean="0"/>
              <a:pPr>
                <a:defRPr/>
              </a:pPr>
              <a:t>16/11/11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smtClean="0"/>
              <a:t>数字图像处理</a:t>
            </a:r>
            <a:r>
              <a:rPr lang="en-US" altLang="zh-CN" smtClean="0"/>
              <a:t>-</a:t>
            </a:r>
            <a:r>
              <a:rPr lang="zh-CN" altLang="en-US" smtClean="0"/>
              <a:t>第</a:t>
            </a:r>
            <a:r>
              <a:rPr lang="en-US" altLang="zh-CN" smtClean="0"/>
              <a:t>4</a:t>
            </a:r>
            <a:r>
              <a:rPr lang="zh-CN" altLang="en-US" smtClean="0"/>
              <a:t>讲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CB10BE-3BDA-4653-8168-CCA7A6ACD1D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7CB7DE-AABB-5247-A168-834434117B42}" type="datetime1">
              <a:rPr lang="zh-CN" altLang="en-US" smtClean="0"/>
              <a:pPr>
                <a:defRPr/>
              </a:pPr>
              <a:t>16/11/11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smtClean="0"/>
              <a:t>数字图像处理</a:t>
            </a:r>
            <a:r>
              <a:rPr lang="en-US" altLang="zh-CN" smtClean="0"/>
              <a:t>-</a:t>
            </a:r>
            <a:r>
              <a:rPr lang="zh-CN" altLang="en-US" smtClean="0"/>
              <a:t>第</a:t>
            </a:r>
            <a:r>
              <a:rPr lang="en-US" altLang="zh-CN" smtClean="0"/>
              <a:t>4</a:t>
            </a:r>
            <a:r>
              <a:rPr lang="zh-CN" altLang="en-US" smtClean="0"/>
              <a:t>讲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A94F99-9BF0-4AAC-A737-AEF972DC5DA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36986A-9A4F-134C-B561-CB8106C85059}" type="datetime1">
              <a:rPr lang="zh-CN" altLang="en-US" smtClean="0"/>
              <a:pPr>
                <a:defRPr/>
              </a:pPr>
              <a:t>16/11/11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smtClean="0"/>
              <a:t>数字图像处理</a:t>
            </a:r>
            <a:r>
              <a:rPr lang="en-US" altLang="zh-CN" smtClean="0"/>
              <a:t>-</a:t>
            </a:r>
            <a:r>
              <a:rPr lang="zh-CN" altLang="en-US" smtClean="0"/>
              <a:t>第</a:t>
            </a:r>
            <a:r>
              <a:rPr lang="en-US" altLang="zh-CN" smtClean="0"/>
              <a:t>4</a:t>
            </a:r>
            <a:r>
              <a:rPr lang="zh-CN" altLang="en-US" smtClean="0"/>
              <a:t>讲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04ABB0-2B1D-4CA0-BC00-4A80F7F019D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2E811F-AE4B-574F-AE3A-98705E07281D}" type="datetime1">
              <a:rPr lang="zh-CN" altLang="en-US" smtClean="0"/>
              <a:pPr>
                <a:defRPr/>
              </a:pPr>
              <a:t>16/11/11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smtClean="0"/>
              <a:t>数字图像处理</a:t>
            </a:r>
            <a:r>
              <a:rPr lang="en-US" altLang="zh-CN" smtClean="0"/>
              <a:t>-</a:t>
            </a:r>
            <a:r>
              <a:rPr lang="zh-CN" altLang="en-US" smtClean="0"/>
              <a:t>第</a:t>
            </a:r>
            <a:r>
              <a:rPr lang="en-US" altLang="zh-CN" smtClean="0"/>
              <a:t>4</a:t>
            </a:r>
            <a:r>
              <a:rPr lang="zh-CN" altLang="en-US" smtClean="0"/>
              <a:t>讲</a:t>
            </a: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ABDA34-23F0-434E-B704-1C673B17CEA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DC49AA-AB6D-7F4C-8C90-8B74A1E31311}" type="datetime1">
              <a:rPr lang="zh-CN" altLang="en-US" smtClean="0"/>
              <a:pPr>
                <a:defRPr/>
              </a:pPr>
              <a:t>16/11/11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smtClean="0"/>
              <a:t>数字图像处理</a:t>
            </a:r>
            <a:r>
              <a:rPr lang="en-US" altLang="zh-CN" smtClean="0"/>
              <a:t>-</a:t>
            </a:r>
            <a:r>
              <a:rPr lang="zh-CN" altLang="en-US" smtClean="0"/>
              <a:t>第</a:t>
            </a:r>
            <a:r>
              <a:rPr lang="en-US" altLang="zh-CN" smtClean="0"/>
              <a:t>4</a:t>
            </a:r>
            <a:r>
              <a:rPr lang="zh-CN" altLang="en-US" smtClean="0"/>
              <a:t>讲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1C9F3F-9D79-4DB1-BD1C-E00DF3FE34D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C2A8C8-C8EB-0145-BB7C-910BDE0220E5}" type="datetime1">
              <a:rPr lang="zh-CN" altLang="en-US" smtClean="0"/>
              <a:pPr>
                <a:defRPr/>
              </a:pPr>
              <a:t>16/11/11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smtClean="0"/>
              <a:t>数字图像处理</a:t>
            </a:r>
            <a:r>
              <a:rPr lang="en-US" altLang="zh-CN" smtClean="0"/>
              <a:t>-</a:t>
            </a:r>
            <a:r>
              <a:rPr lang="zh-CN" altLang="en-US" smtClean="0"/>
              <a:t>第</a:t>
            </a:r>
            <a:r>
              <a:rPr lang="en-US" altLang="zh-CN" smtClean="0"/>
              <a:t>4</a:t>
            </a:r>
            <a:r>
              <a:rPr lang="zh-CN" altLang="en-US" smtClean="0"/>
              <a:t>讲</a:t>
            </a: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EE19B0-8EEA-42B8-93F2-7F04AB43969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CA6EE4-D9B6-3A47-8E49-2C51B121B231}" type="datetime1">
              <a:rPr lang="zh-CN" altLang="en-US" smtClean="0"/>
              <a:pPr>
                <a:defRPr/>
              </a:pPr>
              <a:t>16/11/11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smtClean="0"/>
              <a:t>数字图像处理</a:t>
            </a:r>
            <a:r>
              <a:rPr lang="en-US" altLang="zh-CN" smtClean="0"/>
              <a:t>-</a:t>
            </a:r>
            <a:r>
              <a:rPr lang="zh-CN" altLang="en-US" smtClean="0"/>
              <a:t>第</a:t>
            </a:r>
            <a:r>
              <a:rPr lang="en-US" altLang="zh-CN" smtClean="0"/>
              <a:t>4</a:t>
            </a:r>
            <a:r>
              <a:rPr lang="zh-CN" altLang="en-US" smtClean="0"/>
              <a:t>讲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BC6F68-807F-4B5F-AAED-4A2BC6F3159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BF50B5-AFA7-264E-BFF2-63771AB34293}" type="datetime1">
              <a:rPr lang="zh-CN" altLang="en-US" smtClean="0"/>
              <a:pPr>
                <a:defRPr/>
              </a:pPr>
              <a:t>16/11/11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smtClean="0"/>
              <a:t>数字图像处理</a:t>
            </a:r>
            <a:r>
              <a:rPr lang="en-US" altLang="zh-CN" smtClean="0"/>
              <a:t>-</a:t>
            </a:r>
            <a:r>
              <a:rPr lang="zh-CN" altLang="en-US" smtClean="0"/>
              <a:t>第</a:t>
            </a:r>
            <a:r>
              <a:rPr lang="en-US" altLang="zh-CN" smtClean="0"/>
              <a:t>4</a:t>
            </a:r>
            <a:r>
              <a:rPr lang="zh-CN" altLang="en-US" smtClean="0"/>
              <a:t>讲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70A0A3-3B05-4EBD-8AD5-C3EDC3B8E9F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00D58F2-58A8-0F4D-89D7-2FBE0D57C19D}" type="datetime1">
              <a:rPr lang="zh-CN" altLang="en-US" smtClean="0"/>
              <a:pPr>
                <a:defRPr/>
              </a:pPr>
              <a:t>16/11/11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CN" altLang="en-US" smtClean="0"/>
              <a:t>数字图像处理</a:t>
            </a:r>
            <a:r>
              <a:rPr lang="en-US" altLang="zh-CN" smtClean="0"/>
              <a:t>-</a:t>
            </a:r>
            <a:r>
              <a:rPr lang="zh-CN" altLang="en-US" smtClean="0"/>
              <a:t>第</a:t>
            </a:r>
            <a:r>
              <a:rPr lang="en-US" altLang="zh-CN" smtClean="0"/>
              <a:t>4</a:t>
            </a:r>
            <a:r>
              <a:rPr lang="zh-CN" altLang="en-US" smtClean="0"/>
              <a:t>讲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87CC54A-62B9-4E73-B71E-38F420E9186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oleObject" Target="../embeddings/oleObject3.bin"/><Relationship Id="rId5" Type="http://schemas.openxmlformats.org/officeDocument/2006/relationships/image" Target="../media/image8.emf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oleObject" Target="../embeddings/oleObject4.bin"/><Relationship Id="rId5" Type="http://schemas.openxmlformats.org/officeDocument/2006/relationships/image" Target="../media/image13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oleObject" Target="../embeddings/oleObject5.bin"/><Relationship Id="rId5" Type="http://schemas.openxmlformats.org/officeDocument/2006/relationships/image" Target="../media/image14.wmf"/><Relationship Id="rId6" Type="http://schemas.openxmlformats.org/officeDocument/2006/relationships/oleObject" Target="../embeddings/oleObject6.bin"/><Relationship Id="rId7" Type="http://schemas.openxmlformats.org/officeDocument/2006/relationships/image" Target="../media/image16.wmf"/><Relationship Id="rId8" Type="http://schemas.openxmlformats.org/officeDocument/2006/relationships/image" Target="../media/image15.jpe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oleObject" Target="../embeddings/oleObject7.bin"/><Relationship Id="rId5" Type="http://schemas.openxmlformats.org/officeDocument/2006/relationships/image" Target="../media/image17.emf"/><Relationship Id="rId6" Type="http://schemas.openxmlformats.org/officeDocument/2006/relationships/image" Target="../media/image18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oleObject" Target="../embeddings/oleObject8.bin"/><Relationship Id="rId5" Type="http://schemas.openxmlformats.org/officeDocument/2006/relationships/image" Target="../media/image20.emf"/><Relationship Id="rId6" Type="http://schemas.openxmlformats.org/officeDocument/2006/relationships/oleObject" Target="../embeddings/oleObject9.bin"/><Relationship Id="rId7" Type="http://schemas.openxmlformats.org/officeDocument/2006/relationships/image" Target="../media/image21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oleObject" Target="../embeddings/oleObject10.bin"/><Relationship Id="rId5" Type="http://schemas.openxmlformats.org/officeDocument/2006/relationships/image" Target="../media/image24.wmf"/><Relationship Id="rId6" Type="http://schemas.openxmlformats.org/officeDocument/2006/relationships/oleObject" Target="../embeddings/oleObject11.bin"/><Relationship Id="rId7" Type="http://schemas.openxmlformats.org/officeDocument/2006/relationships/image" Target="../media/image25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oleObject" Target="../embeddings/oleObject12.bin"/><Relationship Id="rId5" Type="http://schemas.openxmlformats.org/officeDocument/2006/relationships/image" Target="../media/image31.emf"/><Relationship Id="rId6" Type="http://schemas.openxmlformats.org/officeDocument/2006/relationships/oleObject" Target="../embeddings/oleObject13.bin"/><Relationship Id="rId7" Type="http://schemas.openxmlformats.org/officeDocument/2006/relationships/image" Target="../media/image32.emf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6.emf"/><Relationship Id="rId5" Type="http://schemas.openxmlformats.org/officeDocument/2006/relationships/oleObject" Target="../embeddings/oleObject1.bin"/><Relationship Id="rId6" Type="http://schemas.openxmlformats.org/officeDocument/2006/relationships/image" Target="../media/image4.e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5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Box 3"/>
          <p:cNvSpPr txBox="1">
            <a:spLocks noChangeArrowheads="1"/>
          </p:cNvSpPr>
          <p:nvPr/>
        </p:nvSpPr>
        <p:spPr bwMode="auto">
          <a:xfrm>
            <a:off x="899592" y="1700808"/>
            <a:ext cx="528637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5400" spc="10" dirty="0" smtClean="0">
                <a:solidFill>
                  <a:srgbClr val="0000FF"/>
                </a:solidFill>
                <a:effectLst>
                  <a:glow rad="76200">
                    <a:srgbClr val="FF00FF">
                      <a:alpha val="97000"/>
                    </a:srgbClr>
                  </a:glow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 pitchFamily="34" charset="0"/>
                <a:ea typeface="华文琥珀"/>
              </a:rPr>
              <a:t>数字图像处理</a:t>
            </a:r>
            <a:endParaRPr lang="zh-CN" altLang="en-US" sz="5400" spc="10" dirty="0">
              <a:solidFill>
                <a:srgbClr val="0000FF"/>
              </a:solidFill>
              <a:effectLst>
                <a:glow rad="76200">
                  <a:srgbClr val="FF00FF">
                    <a:alpha val="97000"/>
                  </a:srgbClr>
                </a:glow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Calibri" pitchFamily="34" charset="0"/>
              <a:ea typeface="华文琥珀"/>
            </a:endParaRPr>
          </a:p>
        </p:txBody>
      </p:sp>
      <p:sp>
        <p:nvSpPr>
          <p:cNvPr id="2051" name="TextBox 4"/>
          <p:cNvSpPr txBox="1">
            <a:spLocks noChangeArrowheads="1"/>
          </p:cNvSpPr>
          <p:nvPr/>
        </p:nvSpPr>
        <p:spPr bwMode="auto">
          <a:xfrm>
            <a:off x="3779912" y="3212976"/>
            <a:ext cx="3456384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4400" dirty="0" smtClean="0">
                <a:solidFill>
                  <a:schemeClr val="bg1"/>
                </a:solidFill>
                <a:latin typeface="Weibei SC Bold"/>
                <a:ea typeface="华文隶书"/>
                <a:cs typeface="Weibei SC Bold"/>
              </a:rPr>
              <a:t>第</a:t>
            </a:r>
            <a:r>
              <a:rPr lang="en-US" altLang="zh-CN" sz="4400" dirty="0" smtClean="0">
                <a:solidFill>
                  <a:schemeClr val="bg1"/>
                </a:solidFill>
                <a:latin typeface="Weibei SC Bold"/>
                <a:ea typeface="华文隶书"/>
                <a:cs typeface="Weibei SC Bold"/>
              </a:rPr>
              <a:t>4</a:t>
            </a:r>
            <a:r>
              <a:rPr lang="zh-CN" altLang="en-US" sz="4400" dirty="0" smtClean="0">
                <a:solidFill>
                  <a:schemeClr val="bg1"/>
                </a:solidFill>
                <a:latin typeface="Weibei SC Bold"/>
                <a:ea typeface="华文隶书"/>
                <a:cs typeface="Weibei SC Bold"/>
              </a:rPr>
              <a:t>讲</a:t>
            </a:r>
            <a:endParaRPr lang="en-US" altLang="zh-CN" sz="2400" dirty="0">
              <a:solidFill>
                <a:schemeClr val="bg1"/>
              </a:solidFill>
              <a:latin typeface="Weibei SC Bold"/>
              <a:ea typeface="华文隶书"/>
              <a:cs typeface="Weibei SC Bold"/>
            </a:endParaRPr>
          </a:p>
          <a:p>
            <a:endParaRPr lang="en-US" altLang="zh-CN" sz="2800" dirty="0" smtClean="0">
              <a:solidFill>
                <a:schemeClr val="bg1"/>
              </a:solidFill>
              <a:latin typeface="Weibei SC Bold"/>
              <a:ea typeface="华文隶书"/>
              <a:cs typeface="Weibei SC Bold"/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  <a:latin typeface="Weibei SC Bold"/>
                <a:ea typeface="华文隶书"/>
                <a:cs typeface="Weibei SC Bold"/>
              </a:rPr>
              <a:t>图像的</a:t>
            </a:r>
            <a:r>
              <a:rPr lang="zh-CN" altLang="en-US" sz="2400" dirty="0" smtClean="0">
                <a:solidFill>
                  <a:schemeClr val="bg1"/>
                </a:solidFill>
                <a:latin typeface="Weibei SC Bold"/>
                <a:ea typeface="华文隶书"/>
                <a:cs typeface="Weibei SC Bold"/>
              </a:rPr>
              <a:t>空域增强（</a:t>
            </a:r>
            <a:r>
              <a:rPr lang="en-US" altLang="zh-CN" sz="2400" dirty="0" smtClean="0">
                <a:solidFill>
                  <a:schemeClr val="bg1"/>
                </a:solidFill>
                <a:latin typeface="Weibei SC Bold"/>
                <a:ea typeface="华文隶书"/>
                <a:cs typeface="Weibei SC Bold"/>
              </a:rPr>
              <a:t>II</a:t>
            </a:r>
            <a:r>
              <a:rPr lang="zh-CN" altLang="en-US" sz="2400" dirty="0" smtClean="0">
                <a:solidFill>
                  <a:schemeClr val="bg1"/>
                </a:solidFill>
                <a:latin typeface="Weibei SC Bold"/>
                <a:ea typeface="华文隶书"/>
                <a:cs typeface="Weibei SC Bold"/>
              </a:rPr>
              <a:t>）</a:t>
            </a:r>
            <a:endParaRPr lang="en-US" altLang="zh-CN" sz="2400" dirty="0">
              <a:solidFill>
                <a:schemeClr val="bg1"/>
              </a:solidFill>
              <a:latin typeface="Weibei SC Bold"/>
              <a:ea typeface="华文隶书"/>
              <a:cs typeface="Weibei SC Bold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n-US" altLang="zh-CN" b="1" spc="50" dirty="0" smtClean="0">
                <a:ln w="11430"/>
                <a:solidFill>
                  <a:srgbClr val="66006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  <a:cs typeface="+mn-cs"/>
              </a:rPr>
              <a:t>§4.2</a:t>
            </a:r>
            <a:r>
              <a:rPr lang="zh-CN" altLang="en-US" b="1" spc="50" dirty="0" smtClean="0">
                <a:ln w="11430"/>
                <a:solidFill>
                  <a:srgbClr val="66006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  <a:cs typeface="+mn-cs"/>
              </a:rPr>
              <a:t>图像平滑</a:t>
            </a:r>
            <a:endParaRPr lang="zh-CN" altLang="en-US" b="1" spc="50" dirty="0">
              <a:ln w="11430"/>
              <a:solidFill>
                <a:srgbClr val="660066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" pitchFamily="34" charset="0"/>
              <a:ea typeface="华文琥珀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400600"/>
          </a:xfrm>
        </p:spPr>
        <p:txBody>
          <a:bodyPr/>
          <a:lstStyle/>
          <a:p>
            <a:r>
              <a:rPr kumimoji="1" lang="zh-CN" altLang="en-US" sz="2800" dirty="0" smtClean="0"/>
              <a:t>高斯加权模板的平滑效果  </a:t>
            </a:r>
            <a:r>
              <a:rPr kumimoji="1" lang="el-GR" altLang="zh-CN" sz="2800" dirty="0" smtClean="0"/>
              <a:t>σ</a:t>
            </a:r>
            <a:r>
              <a:rPr kumimoji="1" lang="en-US" altLang="zh-CN" sz="2800" dirty="0" smtClean="0"/>
              <a:t>=</a:t>
            </a:r>
            <a:r>
              <a:rPr kumimoji="1" lang="en-US" altLang="zh-CN" sz="2800" dirty="0"/>
              <a:t>1</a:t>
            </a:r>
            <a:endParaRPr kumimoji="1" lang="zh-CN" altLang="en-US" sz="2800" dirty="0" smtClean="0"/>
          </a:p>
          <a:p>
            <a:pPr lvl="1"/>
            <a:r>
              <a:rPr kumimoji="1" lang="zh-CN" altLang="en-US" sz="2400" dirty="0" smtClean="0"/>
              <a:t>归一化以后 </a:t>
            </a:r>
            <a:r>
              <a:rPr kumimoji="1" lang="en-US" altLang="zh-CN" sz="2400" dirty="0" smtClean="0"/>
              <a:t>5X5</a:t>
            </a:r>
            <a:r>
              <a:rPr kumimoji="1" lang="zh-CN" altLang="en-US" sz="2400" dirty="0" smtClean="0"/>
              <a:t> 权值模板</a:t>
            </a:r>
            <a:endParaRPr kumimoji="1" lang="en-US" altLang="zh-CN" sz="2400" dirty="0" smtClean="0"/>
          </a:p>
          <a:p>
            <a:pPr lvl="1"/>
            <a:endParaRPr kumimoji="1" lang="en-US" altLang="zh-CN" sz="2400" dirty="0" smtClean="0"/>
          </a:p>
          <a:p>
            <a:pPr lvl="1"/>
            <a:endParaRPr kumimoji="1" lang="en-US" altLang="zh-CN" sz="2400" dirty="0"/>
          </a:p>
          <a:p>
            <a:pPr lvl="1"/>
            <a:endParaRPr kumimoji="1" lang="en-US" altLang="zh-CN" sz="2400" dirty="0" smtClean="0"/>
          </a:p>
          <a:p>
            <a:pPr lvl="1"/>
            <a:r>
              <a:rPr kumimoji="1" lang="zh-CN" altLang="en-US" sz="2400" dirty="0"/>
              <a:t>归一化以后 </a:t>
            </a:r>
            <a:r>
              <a:rPr kumimoji="1" lang="en-US" altLang="zh-CN" sz="2400" dirty="0" smtClean="0"/>
              <a:t>7X7</a:t>
            </a:r>
            <a:r>
              <a:rPr kumimoji="1" lang="zh-CN" altLang="en-US" sz="2400" dirty="0" smtClean="0"/>
              <a:t> </a:t>
            </a:r>
            <a:r>
              <a:rPr kumimoji="1" lang="zh-CN" altLang="en-US" sz="2400" dirty="0"/>
              <a:t>权值模板</a:t>
            </a:r>
            <a:endParaRPr kumimoji="1" lang="en-US" altLang="zh-CN" sz="2400" dirty="0"/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600E8F9-4176-5D46-8AA7-8F61E44E042C}" type="datetime1">
              <a:rPr lang="zh-CN" altLang="en-US" smtClean="0"/>
              <a:pPr>
                <a:defRPr/>
              </a:pPr>
              <a:t>16/11/11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数字图像处理</a:t>
            </a:r>
            <a:r>
              <a:rPr lang="en-US" altLang="zh-CN" smtClean="0"/>
              <a:t>-</a:t>
            </a:r>
            <a:r>
              <a:rPr lang="zh-CN" altLang="en-US" smtClean="0"/>
              <a:t>第</a:t>
            </a:r>
            <a:r>
              <a:rPr lang="en-US" altLang="zh-CN" smtClean="0"/>
              <a:t>4</a:t>
            </a:r>
            <a:r>
              <a:rPr lang="zh-CN" altLang="en-US" smtClean="0"/>
              <a:t>讲</a:t>
            </a: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CB10BE-3BDA-4653-8168-CCA7A6ACD1D5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804903"/>
              </p:ext>
            </p:extLst>
          </p:nvPr>
        </p:nvGraphicFramePr>
        <p:xfrm>
          <a:off x="1763688" y="2276872"/>
          <a:ext cx="2724895" cy="977900"/>
        </p:xfrm>
        <a:graphic>
          <a:graphicData uri="http://schemas.openxmlformats.org/drawingml/2006/table">
            <a:tbl>
              <a:tblPr/>
              <a:tblGrid>
                <a:gridCol w="544979"/>
                <a:gridCol w="544979"/>
                <a:gridCol w="544979"/>
                <a:gridCol w="544979"/>
                <a:gridCol w="544979"/>
              </a:tblGrid>
              <a:tr h="68803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0.012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0.026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0.034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0.026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0.012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0.026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0.056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0.072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0.056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0.026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0.034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0.072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0.092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0.072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0.034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0.026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0.056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0.072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0.056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0.026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0.012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0.026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0.034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0.026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0.012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3235428"/>
              </p:ext>
            </p:extLst>
          </p:nvPr>
        </p:nvGraphicFramePr>
        <p:xfrm>
          <a:off x="5868144" y="476672"/>
          <a:ext cx="2683520" cy="8698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name="Equation" r:id="rId4" imgW="1398600" imgH="447840" progId="">
                  <p:embed/>
                </p:oleObj>
              </mc:Choice>
              <mc:Fallback>
                <p:oleObj name="Equation" r:id="rId4" imgW="1398600" imgH="447840" progId="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8144" y="476672"/>
                        <a:ext cx="2683520" cy="869891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19050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878573"/>
              </p:ext>
            </p:extLst>
          </p:nvPr>
        </p:nvGraphicFramePr>
        <p:xfrm>
          <a:off x="1115616" y="4293096"/>
          <a:ext cx="4000500" cy="1369060"/>
        </p:xfrm>
        <a:graphic>
          <a:graphicData uri="http://schemas.openxmlformats.org/drawingml/2006/table">
            <a:tbl>
              <a:tblPr/>
              <a:tblGrid>
                <a:gridCol w="571500"/>
                <a:gridCol w="571500"/>
                <a:gridCol w="571500"/>
                <a:gridCol w="571500"/>
                <a:gridCol w="571500"/>
                <a:gridCol w="571500"/>
                <a:gridCol w="571500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0.001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0.003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0.007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0.009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0.007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0.003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0.001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0.003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0.011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0.023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0.030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0.023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0.011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0.003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0.007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0.023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0.049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0.063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0.049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0.023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0.007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0.009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0.030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0.063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0.081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0.063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0.030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0.009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0.007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0.023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0.049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0.063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0.049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0.023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0.007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0.003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0.011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0.023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0.030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0.023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0.011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0.003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0.001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0.003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0.007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0.009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0.007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0.003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0.001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00192" y="1700808"/>
            <a:ext cx="2305877" cy="22768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00192" y="4077072"/>
            <a:ext cx="2304255" cy="234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19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n-US" altLang="zh-CN" b="1" spc="50" dirty="0" smtClean="0">
                <a:ln w="11430"/>
                <a:solidFill>
                  <a:srgbClr val="66006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  <a:cs typeface="+mn-cs"/>
              </a:rPr>
              <a:t>§4.2</a:t>
            </a:r>
            <a:r>
              <a:rPr lang="zh-CN" altLang="en-US" b="1" spc="50" dirty="0" smtClean="0">
                <a:ln w="11430"/>
                <a:solidFill>
                  <a:srgbClr val="66006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  <a:cs typeface="+mn-cs"/>
              </a:rPr>
              <a:t>图像平滑</a:t>
            </a:r>
            <a:endParaRPr lang="zh-CN" altLang="en-US" b="1" spc="50" dirty="0">
              <a:ln w="11430"/>
              <a:solidFill>
                <a:srgbClr val="660066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" pitchFamily="34" charset="0"/>
              <a:ea typeface="华文琥珀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600E8F9-4176-5D46-8AA7-8F61E44E042C}" type="datetime1">
              <a:rPr lang="zh-CN" altLang="en-US" smtClean="0"/>
              <a:pPr>
                <a:defRPr/>
              </a:pPr>
              <a:t>16/11/11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数字图像处理</a:t>
            </a:r>
            <a:r>
              <a:rPr lang="en-US" altLang="zh-CN" smtClean="0"/>
              <a:t>-</a:t>
            </a:r>
            <a:r>
              <a:rPr lang="zh-CN" altLang="en-US" smtClean="0"/>
              <a:t>第</a:t>
            </a:r>
            <a:r>
              <a:rPr lang="en-US" altLang="zh-CN" smtClean="0"/>
              <a:t>4</a:t>
            </a:r>
            <a:r>
              <a:rPr lang="zh-CN" altLang="en-US" smtClean="0"/>
              <a:t>讲</a:t>
            </a: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CB10BE-3BDA-4653-8168-CCA7A6ACD1D5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  <p:pic>
        <p:nvPicPr>
          <p:cNvPr id="13" name="内容占位符 12"/>
          <p:cNvPicPr>
            <a:picLocks noGrp="1" noChangeAspect="1"/>
          </p:cNvPicPr>
          <p:nvPr>
            <p:ph idx="1"/>
          </p:nvPr>
        </p:nvPicPr>
        <p:blipFill rotWithShape="1">
          <a:blip r:embed="rId3" cstate="print"/>
          <a:srcRect l="-748" r="-441"/>
          <a:stretch/>
        </p:blipFill>
        <p:spPr>
          <a:xfrm>
            <a:off x="4716016" y="2060848"/>
            <a:ext cx="4184596" cy="4104456"/>
          </a:xfr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3528" y="2060848"/>
            <a:ext cx="4139952" cy="4133296"/>
          </a:xfrm>
          <a:prstGeom prst="rect">
            <a:avLst/>
          </a:prstGeom>
        </p:spPr>
      </p:pic>
      <p:sp>
        <p:nvSpPr>
          <p:cNvPr id="16" name="圆角矩形标注 15"/>
          <p:cNvSpPr/>
          <p:nvPr/>
        </p:nvSpPr>
        <p:spPr>
          <a:xfrm>
            <a:off x="3923928" y="260648"/>
            <a:ext cx="2808312" cy="1224136"/>
          </a:xfrm>
          <a:prstGeom prst="wedgeRoundRectCallout">
            <a:avLst>
              <a:gd name="adj1" fmla="val -31354"/>
              <a:gd name="adj2" fmla="val 76258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 smtClean="0">
                <a:solidFill>
                  <a:srgbClr val="FF0000"/>
                </a:solidFill>
              </a:rPr>
              <a:t>加高斯噪声图    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3X3</a:t>
            </a:r>
          </a:p>
          <a:p>
            <a:pPr algn="ctr"/>
            <a:endParaRPr kumimoji="1" lang="en-US" altLang="zh-CN" b="1" dirty="0" smtClean="0">
              <a:solidFill>
                <a:srgbClr val="FF0000"/>
              </a:solidFill>
            </a:endParaRPr>
          </a:p>
          <a:p>
            <a:pPr algn="ctr"/>
            <a:r>
              <a:rPr kumimoji="1" lang="zh-CN" altLang="zh-CN" b="1" dirty="0" smtClean="0">
                <a:solidFill>
                  <a:srgbClr val="FF0000"/>
                </a:solidFill>
              </a:rPr>
              <a:t>5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X5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                            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7X7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331640" y="1484784"/>
            <a:ext cx="6827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 smtClean="0"/>
              <a:t>平均加权平滑             高斯加权平滑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19191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n-US" altLang="zh-CN" b="1" spc="50" dirty="0" smtClean="0">
                <a:ln w="11430"/>
                <a:solidFill>
                  <a:srgbClr val="66006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  <a:cs typeface="+mn-cs"/>
              </a:rPr>
              <a:t>§4.2</a:t>
            </a:r>
            <a:r>
              <a:rPr lang="zh-CN" altLang="en-US" b="1" spc="50" dirty="0" smtClean="0">
                <a:ln w="11430"/>
                <a:solidFill>
                  <a:srgbClr val="66006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  <a:cs typeface="+mn-cs"/>
              </a:rPr>
              <a:t>图像平滑</a:t>
            </a:r>
            <a:endParaRPr lang="zh-CN" altLang="en-US" b="1" spc="50" dirty="0">
              <a:ln w="11430"/>
              <a:solidFill>
                <a:srgbClr val="660066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" pitchFamily="34" charset="0"/>
              <a:ea typeface="华文琥珀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600E8F9-4176-5D46-8AA7-8F61E44E042C}" type="datetime1">
              <a:rPr lang="zh-CN" altLang="en-US" smtClean="0"/>
              <a:pPr>
                <a:defRPr/>
              </a:pPr>
              <a:t>16/11/11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数字图像处理</a:t>
            </a:r>
            <a:r>
              <a:rPr lang="en-US" altLang="zh-CN" smtClean="0"/>
              <a:t>-</a:t>
            </a:r>
            <a:r>
              <a:rPr lang="zh-CN" altLang="en-US" smtClean="0"/>
              <a:t>第</a:t>
            </a:r>
            <a:r>
              <a:rPr lang="en-US" altLang="zh-CN" smtClean="0"/>
              <a:t>4</a:t>
            </a:r>
            <a:r>
              <a:rPr lang="zh-CN" altLang="en-US" smtClean="0"/>
              <a:t>讲</a:t>
            </a: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CB10BE-3BDA-4653-8168-CCA7A6ACD1D5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/>
          <a:lstStyle/>
          <a:p>
            <a:r>
              <a:rPr kumimoji="1" lang="zh-CN" altLang="en-US" sz="2800" dirty="0" smtClean="0"/>
              <a:t>平滑处理的其他应用举例（突出主要目标）</a:t>
            </a:r>
            <a:endParaRPr kumimoji="1" lang="en-US" altLang="zh-CN" sz="2800" dirty="0" smtClean="0"/>
          </a:p>
          <a:p>
            <a:endParaRPr kumimoji="1" lang="en-US" altLang="zh-CN" sz="2800" dirty="0" smtClean="0"/>
          </a:p>
          <a:p>
            <a:endParaRPr kumimoji="1" lang="en-US" altLang="zh-CN" sz="2800" dirty="0"/>
          </a:p>
          <a:p>
            <a:endParaRPr kumimoji="1" lang="en-US" altLang="zh-CN" sz="1600" dirty="0" smtClean="0"/>
          </a:p>
          <a:p>
            <a:endParaRPr kumimoji="1" lang="en-US" altLang="zh-CN" sz="2800" dirty="0"/>
          </a:p>
          <a:p>
            <a:endParaRPr kumimoji="1" lang="en-US" altLang="zh-CN" sz="2800" dirty="0" smtClean="0"/>
          </a:p>
          <a:p>
            <a:endParaRPr kumimoji="1" lang="en-US" altLang="zh-CN" sz="2800" dirty="0"/>
          </a:p>
          <a:p>
            <a:endParaRPr kumimoji="1" lang="en-US" altLang="zh-CN" sz="2800" dirty="0" smtClean="0"/>
          </a:p>
          <a:p>
            <a:pPr lvl="1">
              <a:defRPr/>
            </a:pPr>
            <a:r>
              <a:rPr lang="zh-CN" altLang="en-US" sz="2400" dirty="0">
                <a:latin typeface="Tahoma" charset="0"/>
                <a:ea typeface="宋体" charset="0"/>
              </a:rPr>
              <a:t>对原始图像进行窗口</a:t>
            </a:r>
            <a:r>
              <a:rPr lang="en-US" altLang="zh-CN" sz="2400" dirty="0">
                <a:latin typeface="Tahoma" charset="0"/>
                <a:ea typeface="宋体" charset="0"/>
              </a:rPr>
              <a:t>15</a:t>
            </a:r>
            <a:r>
              <a:rPr lang="zh-CN" altLang="en-US" sz="2400" dirty="0">
                <a:latin typeface="Tahoma" charset="0"/>
                <a:ea typeface="宋体" charset="0"/>
              </a:rPr>
              <a:t>的平滑滤波</a:t>
            </a:r>
            <a:endParaRPr lang="en-US" altLang="zh-CN" sz="2400" dirty="0">
              <a:latin typeface="Tahoma" charset="0"/>
              <a:ea typeface="宋体" charset="0"/>
            </a:endParaRPr>
          </a:p>
          <a:p>
            <a:pPr lvl="1">
              <a:defRPr/>
            </a:pPr>
            <a:r>
              <a:rPr lang="zh-CN" altLang="en-US" sz="2400" dirty="0">
                <a:latin typeface="Tahoma" charset="0"/>
                <a:ea typeface="宋体" charset="0"/>
              </a:rPr>
              <a:t>二值化突出主要目标</a:t>
            </a:r>
          </a:p>
          <a:p>
            <a:endParaRPr kumimoji="1" lang="zh-CN" alt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81200"/>
            <a:ext cx="8650288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0827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n-US" altLang="zh-CN" b="1" spc="50" dirty="0" smtClean="0">
                <a:ln w="11430"/>
                <a:solidFill>
                  <a:srgbClr val="66006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  <a:cs typeface="+mn-cs"/>
              </a:rPr>
              <a:t>§4.2</a:t>
            </a:r>
            <a:r>
              <a:rPr lang="zh-CN" altLang="en-US" b="1" spc="50" dirty="0" smtClean="0">
                <a:ln w="11430"/>
                <a:solidFill>
                  <a:srgbClr val="66006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  <a:cs typeface="+mn-cs"/>
              </a:rPr>
              <a:t>图像平滑</a:t>
            </a:r>
            <a:endParaRPr lang="zh-CN" altLang="en-US" b="1" spc="50" dirty="0">
              <a:ln w="11430"/>
              <a:solidFill>
                <a:srgbClr val="660066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" pitchFamily="34" charset="0"/>
              <a:ea typeface="华文琥珀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600E8F9-4176-5D46-8AA7-8F61E44E042C}" type="datetime1">
              <a:rPr lang="zh-CN" altLang="en-US" smtClean="0"/>
              <a:pPr>
                <a:defRPr/>
              </a:pPr>
              <a:t>16/11/11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数字图像处理</a:t>
            </a:r>
            <a:r>
              <a:rPr lang="en-US" altLang="zh-CN" smtClean="0"/>
              <a:t>-</a:t>
            </a:r>
            <a:r>
              <a:rPr lang="zh-CN" altLang="en-US" smtClean="0"/>
              <a:t>第</a:t>
            </a:r>
            <a:r>
              <a:rPr lang="en-US" altLang="zh-CN" smtClean="0"/>
              <a:t>4</a:t>
            </a:r>
            <a:r>
              <a:rPr lang="zh-CN" altLang="en-US" smtClean="0"/>
              <a:t>讲</a:t>
            </a: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CB10BE-3BDA-4653-8168-CCA7A6ACD1D5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/>
          <a:lstStyle/>
          <a:p>
            <a:r>
              <a:rPr kumimoji="1" lang="zh-CN" altLang="en-US" dirty="0" smtClean="0"/>
              <a:t>平滑处理与保边缘</a:t>
            </a:r>
            <a:endParaRPr kumimoji="1" lang="en-US" altLang="zh-CN" dirty="0" smtClean="0"/>
          </a:p>
          <a:p>
            <a:pPr lvl="1"/>
            <a:r>
              <a:rPr lang="zh-CN" altLang="en-US" dirty="0">
                <a:latin typeface="Tahoma" charset="0"/>
                <a:ea typeface="宋体" charset="0"/>
              </a:rPr>
              <a:t>带门限的邻域平均</a:t>
            </a:r>
            <a:endParaRPr lang="en-US" altLang="zh-CN" dirty="0">
              <a:latin typeface="Tahoma" charset="0"/>
              <a:ea typeface="宋体" charset="0"/>
            </a:endParaRPr>
          </a:p>
          <a:p>
            <a:pPr lvl="2" eaLnBrk="1" hangingPunct="1">
              <a:defRPr/>
            </a:pPr>
            <a:r>
              <a:rPr lang="zh-CN" altLang="en-US" dirty="0" smtClean="0">
                <a:latin typeface="Tahoma" charset="0"/>
                <a:ea typeface="宋体" charset="0"/>
              </a:rPr>
              <a:t>思路：</a:t>
            </a:r>
            <a:r>
              <a:rPr lang="zh-CN" altLang="en-US" dirty="0">
                <a:latin typeface="Tahoma" charset="0"/>
                <a:ea typeface="宋体" charset="0"/>
              </a:rPr>
              <a:t>有噪声就进行邻域平均去噪，无噪声不处理</a:t>
            </a:r>
            <a:endParaRPr lang="en-US" altLang="zh-CN" dirty="0">
              <a:latin typeface="Tahoma" charset="0"/>
              <a:ea typeface="宋体" charset="0"/>
            </a:endParaRPr>
          </a:p>
          <a:p>
            <a:pPr lvl="2" eaLnBrk="1" hangingPunct="1">
              <a:defRPr/>
            </a:pPr>
            <a:r>
              <a:rPr lang="zh-CN" altLang="en-US" dirty="0">
                <a:latin typeface="Tahoma" charset="0"/>
                <a:ea typeface="宋体" charset="0"/>
              </a:rPr>
              <a:t>如何判断噪声存在</a:t>
            </a:r>
            <a:endParaRPr lang="en-US" altLang="zh-CN" dirty="0">
              <a:latin typeface="Tahoma" charset="0"/>
              <a:ea typeface="宋体" charset="0"/>
            </a:endParaRPr>
          </a:p>
          <a:p>
            <a:pPr lvl="3" eaLnBrk="1" hangingPunct="1">
              <a:defRPr/>
            </a:pPr>
            <a:r>
              <a:rPr lang="zh-CN" altLang="en-US" dirty="0">
                <a:latin typeface="Tahoma" charset="0"/>
                <a:ea typeface="宋体" charset="0"/>
              </a:rPr>
              <a:t>简单门限判定</a:t>
            </a:r>
            <a:endParaRPr lang="en-US" altLang="zh-CN" dirty="0">
              <a:latin typeface="Tahoma" charset="0"/>
              <a:ea typeface="宋体" charset="0"/>
            </a:endParaRPr>
          </a:p>
          <a:p>
            <a:pPr lvl="3" eaLnBrk="1" hangingPunct="1">
              <a:defRPr/>
            </a:pPr>
            <a:r>
              <a:rPr lang="zh-CN" altLang="en-US" dirty="0">
                <a:latin typeface="Tahoma" charset="0"/>
                <a:ea typeface="宋体" charset="0"/>
              </a:rPr>
              <a:t>被处理像素的灰度与邻域均值的差别不大，认为噪声不存在，或可以容忍，不作处理；反之用邻域均值取代原像素灰度</a:t>
            </a:r>
            <a:endParaRPr lang="en-US" altLang="zh-CN" dirty="0">
              <a:latin typeface="Tahoma" charset="0"/>
              <a:ea typeface="宋体" charset="0"/>
            </a:endParaRPr>
          </a:p>
          <a:p>
            <a:pPr lvl="2"/>
            <a:endParaRPr kumimoji="1" lang="zh-CN" alt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1429622"/>
              </p:ext>
            </p:extLst>
          </p:nvPr>
        </p:nvGraphicFramePr>
        <p:xfrm>
          <a:off x="2267744" y="4797152"/>
          <a:ext cx="526097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" r:id="rId4" imgW="3632200" imgH="736600" progId="">
                  <p:embed/>
                </p:oleObj>
              </mc:Choice>
              <mc:Fallback>
                <p:oleObj r:id="rId4" imgW="3632200" imgH="736600" progId="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744" y="4797152"/>
                        <a:ext cx="5260975" cy="10668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28575">
                        <a:solidFill>
                          <a:schemeClr val="tx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7781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n-US" altLang="zh-CN" b="1" spc="50" dirty="0" smtClean="0">
                <a:ln w="11430"/>
                <a:solidFill>
                  <a:srgbClr val="66006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  <a:cs typeface="+mn-cs"/>
              </a:rPr>
              <a:t>§4.2</a:t>
            </a:r>
            <a:r>
              <a:rPr lang="zh-CN" altLang="en-US" b="1" spc="50" dirty="0" smtClean="0">
                <a:ln w="11430"/>
                <a:solidFill>
                  <a:srgbClr val="66006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  <a:cs typeface="+mn-cs"/>
              </a:rPr>
              <a:t>图像平滑</a:t>
            </a:r>
            <a:endParaRPr lang="zh-CN" altLang="en-US" b="1" spc="50" dirty="0">
              <a:ln w="11430"/>
              <a:solidFill>
                <a:srgbClr val="660066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" pitchFamily="34" charset="0"/>
              <a:ea typeface="华文琥珀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600E8F9-4176-5D46-8AA7-8F61E44E042C}" type="datetime1">
              <a:rPr lang="zh-CN" altLang="en-US" smtClean="0"/>
              <a:pPr>
                <a:defRPr/>
              </a:pPr>
              <a:t>16/11/11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数字图像处理</a:t>
            </a:r>
            <a:r>
              <a:rPr lang="en-US" altLang="zh-CN" smtClean="0"/>
              <a:t>-</a:t>
            </a:r>
            <a:r>
              <a:rPr lang="zh-CN" altLang="en-US" smtClean="0"/>
              <a:t>第</a:t>
            </a:r>
            <a:r>
              <a:rPr lang="en-US" altLang="zh-CN" smtClean="0"/>
              <a:t>4</a:t>
            </a:r>
            <a:r>
              <a:rPr lang="zh-CN" altLang="en-US" smtClean="0"/>
              <a:t>讲</a:t>
            </a: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CB10BE-3BDA-4653-8168-CCA7A6ACD1D5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040560"/>
          </a:xfrm>
        </p:spPr>
        <p:txBody>
          <a:bodyPr/>
          <a:lstStyle/>
          <a:p>
            <a:pPr eaLnBrk="1" hangingPunct="1"/>
            <a:r>
              <a:rPr lang="zh-CN" altLang="en-US" sz="2800" dirty="0" smtClean="0">
                <a:latin typeface="Tahoma" charset="0"/>
                <a:ea typeface="宋体" charset="0"/>
              </a:rPr>
              <a:t>半邻域</a:t>
            </a:r>
            <a:r>
              <a:rPr lang="zh-CN" altLang="en-US" sz="2800" dirty="0">
                <a:latin typeface="Tahoma" charset="0"/>
                <a:ea typeface="宋体" charset="0"/>
              </a:rPr>
              <a:t>平均</a:t>
            </a:r>
            <a:endParaRPr lang="en-US" altLang="zh-CN" sz="2800" dirty="0">
              <a:latin typeface="Tahoma" charset="0"/>
              <a:ea typeface="宋体" charset="0"/>
            </a:endParaRPr>
          </a:p>
          <a:p>
            <a:pPr lvl="1" eaLnBrk="1" hangingPunct="1"/>
            <a:r>
              <a:rPr lang="zh-CN" altLang="en-US" sz="2400" dirty="0">
                <a:latin typeface="Tahoma" charset="0"/>
                <a:ea typeface="宋体" charset="0"/>
              </a:rPr>
              <a:t>思想：判断邻域中有无边缘，没有边缘，可以不担心细节信息被平滑，被处理像素灰度采用全邻域均值；否则，根据邻域中的目标信息为被处理像素赋值</a:t>
            </a:r>
            <a:endParaRPr lang="en-US" altLang="zh-CN" sz="2400" dirty="0">
              <a:latin typeface="Tahoma" charset="0"/>
              <a:ea typeface="宋体" charset="0"/>
            </a:endParaRPr>
          </a:p>
          <a:p>
            <a:pPr lvl="1" eaLnBrk="1" hangingPunct="1"/>
            <a:r>
              <a:rPr lang="zh-CN" altLang="en-US" sz="2400" dirty="0">
                <a:latin typeface="Tahoma" charset="0"/>
                <a:ea typeface="宋体" charset="0"/>
              </a:rPr>
              <a:t>如何判断边缘是否存在：</a:t>
            </a:r>
            <a:endParaRPr lang="en-US" altLang="zh-CN" sz="2400" dirty="0">
              <a:latin typeface="Tahoma" charset="0"/>
              <a:ea typeface="宋体" charset="0"/>
            </a:endParaRPr>
          </a:p>
          <a:p>
            <a:pPr lvl="2" eaLnBrk="1" hangingPunct="1"/>
            <a:r>
              <a:rPr lang="zh-CN" altLang="en-US" sz="2000" dirty="0">
                <a:latin typeface="Tahoma" charset="0"/>
                <a:ea typeface="宋体" charset="0"/>
              </a:rPr>
              <a:t>邻域中</a:t>
            </a:r>
            <a:r>
              <a:rPr lang="en-US" altLang="zh-CN" sz="2000" dirty="0">
                <a:latin typeface="Tahoma" charset="0"/>
                <a:ea typeface="宋体" charset="0"/>
              </a:rPr>
              <a:t>8</a:t>
            </a:r>
            <a:r>
              <a:rPr lang="zh-CN" altLang="en-US" sz="2000" dirty="0">
                <a:latin typeface="Tahoma" charset="0"/>
                <a:ea typeface="宋体" charset="0"/>
              </a:rPr>
              <a:t>个邻点像素分为</a:t>
            </a:r>
            <a:r>
              <a:rPr lang="en-US" altLang="zh-CN" sz="2000" dirty="0">
                <a:latin typeface="Tahoma" charset="0"/>
                <a:ea typeface="宋体" charset="0"/>
              </a:rPr>
              <a:t>2</a:t>
            </a:r>
            <a:r>
              <a:rPr lang="zh-CN" altLang="en-US" sz="2000" dirty="0">
                <a:latin typeface="Tahoma" charset="0"/>
                <a:ea typeface="宋体" charset="0"/>
              </a:rPr>
              <a:t>组，灰度值小的</a:t>
            </a:r>
            <a:r>
              <a:rPr lang="en-US" altLang="zh-CN" sz="2000" dirty="0">
                <a:latin typeface="Tahoma" charset="0"/>
                <a:ea typeface="宋体" charset="0"/>
              </a:rPr>
              <a:t>3</a:t>
            </a:r>
            <a:r>
              <a:rPr lang="zh-CN" altLang="en-US" sz="2000" dirty="0">
                <a:latin typeface="Tahoma" charset="0"/>
                <a:ea typeface="宋体" charset="0"/>
              </a:rPr>
              <a:t>个</a:t>
            </a:r>
            <a:r>
              <a:rPr lang="en-US" altLang="zh-CN" sz="2000" dirty="0">
                <a:latin typeface="Tahoma" charset="0"/>
                <a:ea typeface="宋体" charset="0"/>
              </a:rPr>
              <a:t>A</a:t>
            </a:r>
            <a:r>
              <a:rPr lang="zh-CN" altLang="en-US" sz="2000" dirty="0">
                <a:latin typeface="Tahoma" charset="0"/>
                <a:ea typeface="宋体" charset="0"/>
              </a:rPr>
              <a:t>组，其他</a:t>
            </a:r>
            <a:r>
              <a:rPr lang="en-US" altLang="zh-CN" sz="2000" dirty="0">
                <a:latin typeface="Tahoma" charset="0"/>
                <a:ea typeface="宋体" charset="0"/>
              </a:rPr>
              <a:t>B</a:t>
            </a:r>
            <a:r>
              <a:rPr lang="zh-CN" altLang="en-US" sz="2000" dirty="0">
                <a:latin typeface="Tahoma" charset="0"/>
                <a:ea typeface="宋体" charset="0"/>
              </a:rPr>
              <a:t>组</a:t>
            </a:r>
            <a:endParaRPr lang="en-US" altLang="zh-CN" sz="2000" dirty="0">
              <a:latin typeface="Tahoma" charset="0"/>
              <a:ea typeface="宋体" charset="0"/>
            </a:endParaRPr>
          </a:p>
          <a:p>
            <a:pPr lvl="2" eaLnBrk="1" hangingPunct="1"/>
            <a:r>
              <a:rPr lang="zh-CN" altLang="en-US" sz="2000" dirty="0">
                <a:latin typeface="Tahoma" charset="0"/>
                <a:ea typeface="宋体" charset="0"/>
              </a:rPr>
              <a:t>两组之间灰度差别大，认为有边缘，否则无边缘</a:t>
            </a:r>
            <a:endParaRPr lang="en-US" altLang="zh-CN" sz="2000" dirty="0">
              <a:latin typeface="Tahoma" charset="0"/>
              <a:ea typeface="宋体" charset="0"/>
            </a:endParaRPr>
          </a:p>
          <a:p>
            <a:pPr lvl="1" eaLnBrk="1" hangingPunct="1"/>
            <a:r>
              <a:rPr lang="zh-CN" altLang="en-US" sz="2400" dirty="0">
                <a:latin typeface="Tahoma" charset="0"/>
                <a:ea typeface="宋体" charset="0"/>
              </a:rPr>
              <a:t>算法：</a:t>
            </a:r>
            <a:endParaRPr lang="en-US" altLang="zh-CN" sz="2400" dirty="0">
              <a:latin typeface="Tahoma" charset="0"/>
              <a:ea typeface="宋体" charset="0"/>
            </a:endParaRPr>
          </a:p>
          <a:p>
            <a:pPr lvl="2" eaLnBrk="1" hangingPunct="1"/>
            <a:r>
              <a:rPr lang="zh-CN" altLang="en-US" sz="2000" dirty="0">
                <a:latin typeface="Tahoma" charset="0"/>
                <a:ea typeface="宋体" charset="0"/>
              </a:rPr>
              <a:t>对</a:t>
            </a:r>
            <a:r>
              <a:rPr lang="en-US" altLang="zh-CN" sz="2000" dirty="0">
                <a:latin typeface="Tahoma" charset="0"/>
                <a:ea typeface="宋体" charset="0"/>
              </a:rPr>
              <a:t>P</a:t>
            </a:r>
            <a:r>
              <a:rPr lang="zh-CN" altLang="en-US" sz="2000" dirty="0">
                <a:latin typeface="Tahoma" charset="0"/>
                <a:ea typeface="宋体" charset="0"/>
              </a:rPr>
              <a:t>点的邻点</a:t>
            </a:r>
            <a:r>
              <a:rPr lang="en-US" altLang="zh-CN" sz="2000" dirty="0">
                <a:latin typeface="Tahoma" charset="0"/>
                <a:ea typeface="宋体" charset="0"/>
              </a:rPr>
              <a:t>A</a:t>
            </a:r>
            <a:r>
              <a:rPr lang="en-US" altLang="zh-CN" sz="2000" baseline="-25000" dirty="0">
                <a:latin typeface="Tahoma" charset="0"/>
                <a:ea typeface="宋体" charset="0"/>
              </a:rPr>
              <a:t>i</a:t>
            </a:r>
            <a:r>
              <a:rPr lang="zh-CN" altLang="en-US" sz="2000" dirty="0">
                <a:latin typeface="Tahoma" charset="0"/>
                <a:ea typeface="宋体" charset="0"/>
              </a:rPr>
              <a:t>灰度排序，分为</a:t>
            </a:r>
            <a:r>
              <a:rPr lang="en-US" altLang="zh-CN" sz="2000" dirty="0">
                <a:latin typeface="Tahoma" charset="0"/>
                <a:ea typeface="宋体" charset="0"/>
              </a:rPr>
              <a:t>A</a:t>
            </a:r>
            <a:r>
              <a:rPr lang="zh-CN" altLang="en-US" sz="2000" dirty="0">
                <a:latin typeface="Tahoma" charset="0"/>
                <a:ea typeface="宋体" charset="0"/>
              </a:rPr>
              <a:t>、</a:t>
            </a:r>
            <a:r>
              <a:rPr lang="en-US" altLang="zh-CN" sz="2000" dirty="0">
                <a:latin typeface="Tahoma" charset="0"/>
                <a:ea typeface="宋体" charset="0"/>
              </a:rPr>
              <a:t>B</a:t>
            </a:r>
            <a:r>
              <a:rPr lang="zh-CN" altLang="en-US" sz="2000" dirty="0">
                <a:latin typeface="Tahoma" charset="0"/>
                <a:ea typeface="宋体" charset="0"/>
              </a:rPr>
              <a:t>两组</a:t>
            </a:r>
            <a:endParaRPr lang="en-US" altLang="zh-CN" sz="2000" dirty="0">
              <a:latin typeface="Tahoma" charset="0"/>
              <a:ea typeface="宋体" charset="0"/>
            </a:endParaRPr>
          </a:p>
          <a:p>
            <a:pPr lvl="2" eaLnBrk="1" hangingPunct="1"/>
            <a:r>
              <a:rPr lang="zh-CN" altLang="en-US" sz="2000" dirty="0">
                <a:latin typeface="Tahoma" charset="0"/>
                <a:ea typeface="宋体" charset="0"/>
              </a:rPr>
              <a:t>计算</a:t>
            </a:r>
            <a:r>
              <a:rPr lang="en-US" altLang="zh-CN" sz="2000" dirty="0">
                <a:latin typeface="Tahoma" charset="0"/>
                <a:ea typeface="宋体" charset="0"/>
              </a:rPr>
              <a:t>A</a:t>
            </a:r>
            <a:r>
              <a:rPr lang="zh-CN" altLang="en-US" sz="2000" dirty="0">
                <a:latin typeface="Tahoma" charset="0"/>
                <a:ea typeface="宋体" charset="0"/>
              </a:rPr>
              <a:t>组均值</a:t>
            </a:r>
            <a:r>
              <a:rPr lang="en-US" altLang="zh-CN" sz="2000" dirty="0">
                <a:latin typeface="Tahoma" charset="0"/>
                <a:ea typeface="宋体" charset="0"/>
              </a:rPr>
              <a:t>M</a:t>
            </a:r>
            <a:r>
              <a:rPr lang="en-US" altLang="zh-CN" sz="2000" baseline="-25000" dirty="0">
                <a:latin typeface="Tahoma" charset="0"/>
                <a:ea typeface="宋体" charset="0"/>
              </a:rPr>
              <a:t>3</a:t>
            </a:r>
            <a:r>
              <a:rPr lang="zh-CN" altLang="en-US" sz="2000" dirty="0">
                <a:latin typeface="Tahoma" charset="0"/>
                <a:ea typeface="宋体" charset="0"/>
              </a:rPr>
              <a:t>，</a:t>
            </a:r>
            <a:r>
              <a:rPr lang="en-US" altLang="zh-CN" sz="2000" dirty="0">
                <a:latin typeface="Tahoma" charset="0"/>
                <a:ea typeface="宋体" charset="0"/>
              </a:rPr>
              <a:t>B</a:t>
            </a:r>
            <a:r>
              <a:rPr lang="zh-CN" altLang="en-US" sz="2000" dirty="0">
                <a:latin typeface="Tahoma" charset="0"/>
                <a:ea typeface="宋体" charset="0"/>
              </a:rPr>
              <a:t>组加</a:t>
            </a:r>
            <a:r>
              <a:rPr lang="en-US" altLang="zh-CN" sz="2000" dirty="0">
                <a:latin typeface="Tahoma" charset="0"/>
                <a:ea typeface="宋体" charset="0"/>
              </a:rPr>
              <a:t>P</a:t>
            </a:r>
            <a:r>
              <a:rPr lang="zh-CN" altLang="en-US" sz="2000" dirty="0">
                <a:latin typeface="Tahoma" charset="0"/>
                <a:ea typeface="宋体" charset="0"/>
              </a:rPr>
              <a:t>点均值</a:t>
            </a:r>
            <a:r>
              <a:rPr lang="en-US" altLang="zh-CN" sz="2000" dirty="0">
                <a:latin typeface="Tahoma" charset="0"/>
                <a:ea typeface="宋体" charset="0"/>
              </a:rPr>
              <a:t>M</a:t>
            </a:r>
            <a:r>
              <a:rPr lang="en-US" altLang="zh-CN" sz="2000" baseline="-25000" dirty="0">
                <a:latin typeface="Tahoma" charset="0"/>
                <a:ea typeface="宋体" charset="0"/>
              </a:rPr>
              <a:t>6</a:t>
            </a:r>
            <a:r>
              <a:rPr lang="zh-CN" altLang="en-US" sz="2000" dirty="0">
                <a:latin typeface="Tahoma" charset="0"/>
                <a:ea typeface="宋体" charset="0"/>
              </a:rPr>
              <a:t>和全邻域均值</a:t>
            </a:r>
            <a:r>
              <a:rPr lang="en-US" altLang="zh-CN" sz="2000" dirty="0">
                <a:latin typeface="Tahoma" charset="0"/>
                <a:ea typeface="宋体" charset="0"/>
              </a:rPr>
              <a:t>N</a:t>
            </a:r>
          </a:p>
          <a:p>
            <a:pPr lvl="2" eaLnBrk="1" hangingPunct="1"/>
            <a:r>
              <a:rPr lang="zh-CN" altLang="en-US" sz="2000" dirty="0">
                <a:latin typeface="Tahoma" charset="0"/>
                <a:ea typeface="宋体" charset="0"/>
              </a:rPr>
              <a:t>根据预设门限</a:t>
            </a:r>
            <a:r>
              <a:rPr lang="en-US" altLang="zh-CN" sz="2000" dirty="0">
                <a:latin typeface="Tahoma" charset="0"/>
                <a:ea typeface="宋体" charset="0"/>
              </a:rPr>
              <a:t>T</a:t>
            </a:r>
            <a:r>
              <a:rPr lang="zh-CN" altLang="en-US" sz="2000" dirty="0">
                <a:latin typeface="Tahoma" charset="0"/>
                <a:ea typeface="宋体" charset="0"/>
              </a:rPr>
              <a:t>，被处理像素的新灰度为</a:t>
            </a:r>
            <a:endParaRPr lang="en-US" altLang="zh-CN" sz="2000" dirty="0">
              <a:latin typeface="Tahoma" charset="0"/>
              <a:ea typeface="宋体" charset="0"/>
            </a:endParaRPr>
          </a:p>
          <a:p>
            <a:pPr lvl="1"/>
            <a:endParaRPr kumimoji="1" lang="zh-CN" altLang="en-US" dirty="0"/>
          </a:p>
        </p:txBody>
      </p:sp>
      <p:graphicFrame>
        <p:nvGraphicFramePr>
          <p:cNvPr id="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191999"/>
              </p:ext>
            </p:extLst>
          </p:nvPr>
        </p:nvGraphicFramePr>
        <p:xfrm>
          <a:off x="2627784" y="5661248"/>
          <a:ext cx="3744416" cy="766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4" r:id="rId4" imgW="2095500" imgH="533400" progId="">
                  <p:embed/>
                </p:oleObj>
              </mc:Choice>
              <mc:Fallback>
                <p:oleObj r:id="rId4" imgW="2095500" imgH="533400" progId="">
                  <p:embed/>
                  <p:pic>
                    <p:nvPicPr>
                      <p:cNvPr id="0" name="Picture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5661248"/>
                        <a:ext cx="3744416" cy="766192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 w="28575">
                        <a:solidFill>
                          <a:srgbClr val="80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8" descr="羊皮纸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439441"/>
              </p:ext>
            </p:extLst>
          </p:nvPr>
        </p:nvGraphicFramePr>
        <p:xfrm>
          <a:off x="7236296" y="4005064"/>
          <a:ext cx="10668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5" r:id="rId6" imgW="800795" imgH="686396" progId="">
                  <p:embed/>
                </p:oleObj>
              </mc:Choice>
              <mc:Fallback>
                <p:oleObj r:id="rId6" imgW="800795" imgH="686396" progId="">
                  <p:embed/>
                  <p:pic>
                    <p:nvPicPr>
                      <p:cNvPr id="0" name="Picture 39" descr="羊皮纸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6296" y="4005064"/>
                        <a:ext cx="1066800" cy="914400"/>
                      </a:xfrm>
                      <a:prstGeom prst="rect">
                        <a:avLst/>
                      </a:prstGeom>
                      <a:blipFill dpi="0" rotWithShape="0">
                        <a:blip r:embed="rId8"/>
                        <a:srcRect/>
                        <a:tile tx="0" ty="0" sx="100000" sy="100000" flip="none" algn="tl"/>
                      </a:blip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0448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n-US" altLang="zh-CN" b="1" spc="50" dirty="0" smtClean="0">
                <a:ln w="11430"/>
                <a:solidFill>
                  <a:srgbClr val="66006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  <a:cs typeface="+mn-cs"/>
              </a:rPr>
              <a:t>§4.2</a:t>
            </a:r>
            <a:r>
              <a:rPr lang="zh-CN" altLang="en-US" b="1" spc="50" dirty="0" smtClean="0">
                <a:ln w="11430"/>
                <a:solidFill>
                  <a:srgbClr val="66006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  <a:cs typeface="+mn-cs"/>
              </a:rPr>
              <a:t>图像平滑</a:t>
            </a:r>
            <a:endParaRPr lang="zh-CN" altLang="en-US" b="1" spc="50" dirty="0">
              <a:ln w="11430"/>
              <a:solidFill>
                <a:srgbClr val="660066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" pitchFamily="34" charset="0"/>
              <a:ea typeface="华文琥珀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600E8F9-4176-5D46-8AA7-8F61E44E042C}" type="datetime1">
              <a:rPr lang="zh-CN" altLang="en-US" smtClean="0"/>
              <a:pPr>
                <a:defRPr/>
              </a:pPr>
              <a:t>16/11/11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数字图像处理</a:t>
            </a:r>
            <a:r>
              <a:rPr lang="en-US" altLang="zh-CN" smtClean="0"/>
              <a:t>-</a:t>
            </a:r>
            <a:r>
              <a:rPr lang="zh-CN" altLang="en-US" smtClean="0"/>
              <a:t>第</a:t>
            </a:r>
            <a:r>
              <a:rPr lang="en-US" altLang="zh-CN" smtClean="0"/>
              <a:t>4</a:t>
            </a:r>
            <a:r>
              <a:rPr lang="zh-CN" altLang="en-US" smtClean="0"/>
              <a:t>讲</a:t>
            </a: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CB10BE-3BDA-4653-8168-CCA7A6ACD1D5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/>
          <a:lstStyle/>
          <a:p>
            <a:r>
              <a:rPr kumimoji="1" lang="zh-CN" altLang="en-US" dirty="0" smtClean="0"/>
              <a:t>非线性平滑滤波器</a:t>
            </a:r>
            <a:endParaRPr kumimoji="1" lang="en-US" altLang="zh-CN" dirty="0" smtClean="0"/>
          </a:p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b="1" dirty="0"/>
              <a:t>1-D</a:t>
            </a:r>
            <a:r>
              <a:rPr lang="zh-CN" altLang="en-US" b="1" dirty="0"/>
              <a:t>中值滤波原理</a:t>
            </a:r>
          </a:p>
          <a:p>
            <a:pPr lvl="1" eaLnBrk="1">
              <a:lnSpc>
                <a:spcPct val="120000"/>
              </a:lnSpc>
            </a:pPr>
            <a:r>
              <a:rPr lang="zh-CN" altLang="en-US" sz="2400" dirty="0" smtClean="0">
                <a:latin typeface="楷体_GB2312" charset="0"/>
                <a:ea typeface="楷体_GB2312" charset="0"/>
                <a:cs typeface="楷体_GB2312" charset="0"/>
              </a:rPr>
              <a:t>对模板覆盖</a:t>
            </a:r>
            <a:r>
              <a:rPr lang="zh-CN" altLang="en-US" sz="2400" dirty="0">
                <a:latin typeface="楷体_GB2312" charset="0"/>
                <a:ea typeface="楷体_GB2312" charset="0"/>
                <a:cs typeface="楷体_GB2312" charset="0"/>
              </a:rPr>
              <a:t>的信号序列按数值大小进行排序，并取排序后处在中间位置的值 </a:t>
            </a:r>
            <a:endParaRPr kumimoji="1" lang="zh-CN" altLang="en-US" dirty="0"/>
          </a:p>
        </p:txBody>
      </p:sp>
      <p:graphicFrame>
        <p:nvGraphicFramePr>
          <p:cNvPr id="7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3196871"/>
              </p:ext>
            </p:extLst>
          </p:nvPr>
        </p:nvGraphicFramePr>
        <p:xfrm>
          <a:off x="1979712" y="3573016"/>
          <a:ext cx="4346575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9" name="Equation" r:id="rId4" imgW="2093400" imgH="264960" progId="">
                  <p:embed/>
                </p:oleObj>
              </mc:Choice>
              <mc:Fallback>
                <p:oleObj name="Equation" r:id="rId4" imgW="2093400" imgH="264960" progId="">
                  <p:embed/>
                  <p:pic>
                    <p:nvPicPr>
                      <p:cNvPr id="0" name="Picture 21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-4054"/>
                      <a:stretch>
                        <a:fillRect/>
                      </a:stretch>
                    </p:blipFill>
                    <p:spPr bwMode="auto">
                      <a:xfrm>
                        <a:off x="1979712" y="3573016"/>
                        <a:ext cx="4346575" cy="603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7" descr="03040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20" b="-3520"/>
          <a:stretch>
            <a:fillRect/>
          </a:stretch>
        </p:blipFill>
        <p:spPr bwMode="auto">
          <a:xfrm>
            <a:off x="899592" y="4365104"/>
            <a:ext cx="7431088" cy="1697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上箭头 9"/>
          <p:cNvSpPr/>
          <p:nvPr/>
        </p:nvSpPr>
        <p:spPr>
          <a:xfrm rot="10800000">
            <a:off x="1547664" y="4797152"/>
            <a:ext cx="216024" cy="792088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上箭头 10"/>
          <p:cNvSpPr/>
          <p:nvPr/>
        </p:nvSpPr>
        <p:spPr>
          <a:xfrm rot="10800000">
            <a:off x="5836423" y="4570366"/>
            <a:ext cx="175737" cy="1018873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上箭头 11"/>
          <p:cNvSpPr/>
          <p:nvPr/>
        </p:nvSpPr>
        <p:spPr>
          <a:xfrm rot="10800000">
            <a:off x="6084168" y="4941168"/>
            <a:ext cx="144016" cy="216024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642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n-US" altLang="zh-CN" b="1" spc="50" dirty="0" smtClean="0">
                <a:ln w="11430"/>
                <a:solidFill>
                  <a:srgbClr val="66006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  <a:cs typeface="+mn-cs"/>
              </a:rPr>
              <a:t>§4.2</a:t>
            </a:r>
            <a:r>
              <a:rPr lang="zh-CN" altLang="en-US" b="1" spc="50" dirty="0" smtClean="0">
                <a:ln w="11430"/>
                <a:solidFill>
                  <a:srgbClr val="66006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  <a:cs typeface="+mn-cs"/>
              </a:rPr>
              <a:t>图像平滑</a:t>
            </a:r>
            <a:endParaRPr lang="zh-CN" altLang="en-US" b="1" spc="50" dirty="0">
              <a:ln w="11430"/>
              <a:solidFill>
                <a:srgbClr val="660066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" pitchFamily="34" charset="0"/>
              <a:ea typeface="华文琥珀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600E8F9-4176-5D46-8AA7-8F61E44E042C}" type="datetime1">
              <a:rPr lang="zh-CN" altLang="en-US" smtClean="0"/>
              <a:pPr>
                <a:defRPr/>
              </a:pPr>
              <a:t>16/11/11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数字图像处理</a:t>
            </a:r>
            <a:r>
              <a:rPr lang="en-US" altLang="zh-CN" smtClean="0"/>
              <a:t>-</a:t>
            </a:r>
            <a:r>
              <a:rPr lang="zh-CN" altLang="en-US" smtClean="0"/>
              <a:t>第</a:t>
            </a:r>
            <a:r>
              <a:rPr lang="en-US" altLang="zh-CN" smtClean="0"/>
              <a:t>4</a:t>
            </a:r>
            <a:r>
              <a:rPr lang="zh-CN" altLang="en-US" smtClean="0"/>
              <a:t>讲</a:t>
            </a: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CB10BE-3BDA-4653-8168-CCA7A6ACD1D5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/>
          <a:lstStyle/>
          <a:p>
            <a:r>
              <a:rPr lang="zh-CN" altLang="en-US" b="1" dirty="0"/>
              <a:t>非线性平滑滤波器</a:t>
            </a:r>
            <a:endParaRPr lang="zh-CN" altLang="en-US" dirty="0">
              <a:latin typeface="宋体" charset="0"/>
            </a:endParaRPr>
          </a:p>
          <a:p>
            <a:pPr lvl="1">
              <a:spcBef>
                <a:spcPct val="25000"/>
              </a:spcBef>
            </a:pPr>
            <a:r>
              <a:rPr lang="en-US" altLang="zh-CN" sz="3200" b="1" dirty="0" smtClean="0">
                <a:latin typeface="宋体" charset="0"/>
              </a:rPr>
              <a:t>2</a:t>
            </a:r>
            <a:r>
              <a:rPr lang="en-US" altLang="zh-CN" sz="3200" b="1" dirty="0" smtClean="0"/>
              <a:t>-D</a:t>
            </a:r>
            <a:r>
              <a:rPr lang="zh-CN" altLang="en-US" sz="3200" b="1" dirty="0" smtClean="0"/>
              <a:t>中值滤波器</a:t>
            </a:r>
          </a:p>
          <a:p>
            <a:pPr marL="1371600" lvl="2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 smtClean="0"/>
              <a:t>将模</a:t>
            </a:r>
            <a:r>
              <a:rPr lang="zh-CN" altLang="en-US" sz="2000" dirty="0"/>
              <a:t>板在图中漫游，并将模</a:t>
            </a:r>
            <a:r>
              <a:rPr lang="zh-CN" altLang="en-US" sz="2000" dirty="0" smtClean="0"/>
              <a:t>板中心与图中某个像素</a:t>
            </a:r>
            <a:r>
              <a:rPr lang="zh-CN" altLang="en-US" sz="2000" dirty="0"/>
              <a:t>位置重合</a:t>
            </a:r>
          </a:p>
          <a:p>
            <a:pPr marL="1371600" lvl="2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 smtClean="0"/>
              <a:t>读取模</a:t>
            </a:r>
            <a:r>
              <a:rPr lang="zh-CN" altLang="en-US" sz="2000" dirty="0"/>
              <a:t>板下各对应像素的灰度值</a:t>
            </a:r>
          </a:p>
          <a:p>
            <a:pPr marL="1371600" lvl="2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 smtClean="0"/>
              <a:t>将这些灰度值从小到大排成一列</a:t>
            </a:r>
          </a:p>
          <a:p>
            <a:pPr marL="1371600" lvl="2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 smtClean="0"/>
              <a:t>找出这些值里排</a:t>
            </a:r>
            <a:r>
              <a:rPr lang="zh-CN" altLang="en-US" sz="2000" dirty="0"/>
              <a:t>在中间的一个</a:t>
            </a:r>
          </a:p>
          <a:p>
            <a:pPr marL="1371600" lvl="2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 smtClean="0"/>
              <a:t>将这个中间值赋给对应模板</a:t>
            </a:r>
            <a:r>
              <a:rPr lang="zh-CN" altLang="en-US" sz="2000" dirty="0"/>
              <a:t>中心</a:t>
            </a:r>
            <a:r>
              <a:rPr lang="zh-CN" altLang="en-US" sz="2000" dirty="0" smtClean="0"/>
              <a:t>位置的像素</a:t>
            </a:r>
            <a:endParaRPr lang="en-US" altLang="zh-CN" sz="2000" dirty="0"/>
          </a:p>
          <a:p>
            <a:pPr lvl="1">
              <a:lnSpc>
                <a:spcPct val="120000"/>
              </a:lnSpc>
              <a:spcBef>
                <a:spcPct val="25000"/>
              </a:spcBef>
            </a:pPr>
            <a:r>
              <a:rPr lang="zh-CN" altLang="en-US" b="1" dirty="0">
                <a:latin typeface="宋体" charset="0"/>
              </a:rPr>
              <a:t>中值滤波在处理极端值噪声（椒盐噪声）很有效</a:t>
            </a:r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8047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n-US" altLang="zh-CN" b="1" spc="50" dirty="0" smtClean="0">
                <a:ln w="11430"/>
                <a:solidFill>
                  <a:srgbClr val="66006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  <a:cs typeface="+mn-cs"/>
              </a:rPr>
              <a:t>§4.2</a:t>
            </a:r>
            <a:r>
              <a:rPr lang="zh-CN" altLang="en-US" b="1" spc="50" dirty="0" smtClean="0">
                <a:ln w="11430"/>
                <a:solidFill>
                  <a:srgbClr val="66006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  <a:cs typeface="+mn-cs"/>
              </a:rPr>
              <a:t>图像平滑</a:t>
            </a:r>
            <a:endParaRPr lang="zh-CN" altLang="en-US" b="1" spc="50" dirty="0">
              <a:ln w="11430"/>
              <a:solidFill>
                <a:srgbClr val="660066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" pitchFamily="34" charset="0"/>
              <a:ea typeface="华文琥珀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600E8F9-4176-5D46-8AA7-8F61E44E042C}" type="datetime1">
              <a:rPr lang="zh-CN" altLang="en-US" smtClean="0"/>
              <a:pPr>
                <a:defRPr/>
              </a:pPr>
              <a:t>16/11/11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数字图像处理</a:t>
            </a:r>
            <a:r>
              <a:rPr lang="en-US" altLang="zh-CN" smtClean="0"/>
              <a:t>-</a:t>
            </a:r>
            <a:r>
              <a:rPr lang="zh-CN" altLang="en-US" smtClean="0"/>
              <a:t>第</a:t>
            </a:r>
            <a:r>
              <a:rPr lang="en-US" altLang="zh-CN" smtClean="0"/>
              <a:t>4</a:t>
            </a:r>
            <a:r>
              <a:rPr lang="zh-CN" altLang="en-US" smtClean="0"/>
              <a:t>讲</a:t>
            </a: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CB10BE-3BDA-4653-8168-CCA7A6ACD1D5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t="3051" b="3051"/>
          <a:stretch>
            <a:fillRect/>
          </a:stretch>
        </p:blipFill>
        <p:spPr>
          <a:xfrm>
            <a:off x="1187624" y="1985340"/>
            <a:ext cx="7283152" cy="4299082"/>
          </a:xfrm>
        </p:spPr>
      </p:pic>
      <p:sp>
        <p:nvSpPr>
          <p:cNvPr id="8" name="文本框 7"/>
          <p:cNvSpPr txBox="1"/>
          <p:nvPr/>
        </p:nvSpPr>
        <p:spPr>
          <a:xfrm>
            <a:off x="1619672" y="1412776"/>
            <a:ext cx="698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 smtClean="0"/>
              <a:t>噪声干扰图       平均值滤波          中值滤波</a:t>
            </a:r>
            <a:endParaRPr kumimoji="1" lang="zh-CN" altLang="en-US" sz="2400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395536" y="3068960"/>
            <a:ext cx="71045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 smtClean="0"/>
              <a:t>高斯</a:t>
            </a:r>
            <a:endParaRPr kumimoji="1" lang="en-US" altLang="zh-CN" sz="2000" b="1" dirty="0" smtClean="0"/>
          </a:p>
          <a:p>
            <a:r>
              <a:rPr kumimoji="1" lang="zh-CN" altLang="en-US" sz="2000" b="1" dirty="0" smtClean="0"/>
              <a:t>噪声</a:t>
            </a:r>
            <a:endParaRPr kumimoji="1" lang="en-US" altLang="zh-CN" sz="2000" b="1" dirty="0" smtClean="0"/>
          </a:p>
          <a:p>
            <a:endParaRPr kumimoji="1" lang="en-US" altLang="zh-CN" sz="2000" b="1" dirty="0"/>
          </a:p>
          <a:p>
            <a:endParaRPr kumimoji="1" lang="en-US" altLang="zh-CN" sz="2000" b="1" dirty="0" smtClean="0"/>
          </a:p>
          <a:p>
            <a:endParaRPr kumimoji="1" lang="en-US" altLang="zh-CN" sz="2000" b="1" dirty="0"/>
          </a:p>
          <a:p>
            <a:r>
              <a:rPr kumimoji="1" lang="zh-CN" altLang="en-US" sz="2000" b="1" dirty="0" smtClean="0"/>
              <a:t>椒盐</a:t>
            </a:r>
            <a:endParaRPr kumimoji="1" lang="en-US" altLang="zh-CN" sz="2000" b="1" dirty="0" smtClean="0"/>
          </a:p>
          <a:p>
            <a:r>
              <a:rPr kumimoji="1" lang="zh-CN" altLang="en-US" sz="2000" b="1" dirty="0" smtClean="0"/>
              <a:t>噪声</a:t>
            </a:r>
            <a:endParaRPr kumimoji="1"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022741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n-US" altLang="zh-CN" b="1" spc="50" dirty="0" smtClean="0">
                <a:ln w="11430"/>
                <a:solidFill>
                  <a:srgbClr val="66006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  <a:cs typeface="+mn-cs"/>
              </a:rPr>
              <a:t>§4.2</a:t>
            </a:r>
            <a:r>
              <a:rPr lang="zh-CN" altLang="en-US" b="1" spc="50" dirty="0" smtClean="0">
                <a:ln w="11430"/>
                <a:solidFill>
                  <a:srgbClr val="66006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  <a:cs typeface="+mn-cs"/>
              </a:rPr>
              <a:t>图像平滑</a:t>
            </a:r>
            <a:endParaRPr lang="zh-CN" altLang="en-US" b="1" spc="50" dirty="0">
              <a:ln w="11430"/>
              <a:solidFill>
                <a:srgbClr val="660066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" pitchFamily="34" charset="0"/>
              <a:ea typeface="华文琥珀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600E8F9-4176-5D46-8AA7-8F61E44E042C}" type="datetime1">
              <a:rPr lang="zh-CN" altLang="en-US" smtClean="0"/>
              <a:pPr>
                <a:defRPr/>
              </a:pPr>
              <a:t>16/11/11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数字图像处理</a:t>
            </a:r>
            <a:r>
              <a:rPr lang="en-US" altLang="zh-CN" smtClean="0"/>
              <a:t>-</a:t>
            </a:r>
            <a:r>
              <a:rPr lang="zh-CN" altLang="en-US" smtClean="0"/>
              <a:t>第</a:t>
            </a:r>
            <a:r>
              <a:rPr lang="en-US" altLang="zh-CN" smtClean="0"/>
              <a:t>4</a:t>
            </a:r>
            <a:r>
              <a:rPr lang="zh-CN" altLang="en-US" smtClean="0"/>
              <a:t>讲</a:t>
            </a: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CB10BE-3BDA-4653-8168-CCA7A6ACD1D5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/>
          <a:lstStyle/>
          <a:p>
            <a:pPr>
              <a:lnSpc>
                <a:spcPct val="140000"/>
              </a:lnSpc>
            </a:pPr>
            <a:r>
              <a:rPr lang="zh-CN" altLang="en-US" sz="2800" b="1" dirty="0"/>
              <a:t>非线性平滑滤波器</a:t>
            </a:r>
            <a:endParaRPr lang="zh-CN" altLang="en-US" sz="2800" dirty="0">
              <a:latin typeface="宋体" charset="0"/>
            </a:endParaRPr>
          </a:p>
          <a:p>
            <a:pPr lvl="1">
              <a:lnSpc>
                <a:spcPct val="120000"/>
              </a:lnSpc>
              <a:spcBef>
                <a:spcPct val="25000"/>
              </a:spcBef>
            </a:pPr>
            <a:r>
              <a:rPr lang="zh-CN" altLang="en-US" sz="2400" b="1" dirty="0" smtClean="0"/>
              <a:t>百分比滤波器</a:t>
            </a:r>
            <a:endParaRPr lang="zh-CN" altLang="en-US" sz="2400" b="1" dirty="0"/>
          </a:p>
          <a:p>
            <a:pPr lvl="2">
              <a:lnSpc>
                <a:spcPct val="120000"/>
              </a:lnSpc>
              <a:spcBef>
                <a:spcPct val="25000"/>
              </a:spcBef>
              <a:spcAft>
                <a:spcPct val="30000"/>
              </a:spcAft>
            </a:pPr>
            <a:r>
              <a:rPr lang="zh-CN" altLang="en-US" sz="2000" dirty="0" smtClean="0">
                <a:latin typeface="宋体" charset="0"/>
              </a:rPr>
              <a:t>基于对模板所覆盖像</a:t>
            </a:r>
            <a:r>
              <a:rPr lang="zh-CN" altLang="en-US" sz="2000" dirty="0">
                <a:latin typeface="宋体" charset="0"/>
              </a:rPr>
              <a:t>素的灰度值的排序  </a:t>
            </a:r>
          </a:p>
          <a:p>
            <a:pPr lvl="1"/>
            <a:r>
              <a:rPr lang="zh-CN" altLang="en-US" sz="2400" b="1" dirty="0" smtClean="0"/>
              <a:t>最大值滤波器</a:t>
            </a:r>
            <a:r>
              <a:rPr lang="en-US" altLang="zh-CN" sz="2400" b="1" dirty="0" smtClean="0"/>
              <a:t>-</a:t>
            </a:r>
            <a:r>
              <a:rPr lang="zh-CN" altLang="en-US" sz="2400" b="1" dirty="0" smtClean="0"/>
              <a:t>对消除极小值干扰有效（黑色</a:t>
            </a:r>
            <a:r>
              <a:rPr lang="en-US" altLang="zh-CN" sz="2400" b="1" dirty="0" smtClean="0"/>
              <a:t>-</a:t>
            </a:r>
            <a:r>
              <a:rPr lang="zh-CN" altLang="en-US" sz="2400" b="1" dirty="0" smtClean="0"/>
              <a:t>椒噪声）</a:t>
            </a:r>
            <a:endParaRPr lang="en-US" altLang="zh-CN" sz="4000" b="1" dirty="0" smtClean="0"/>
          </a:p>
          <a:p>
            <a:pPr lvl="1"/>
            <a:endParaRPr lang="zh-CN" altLang="en-US" sz="4000" b="1" dirty="0"/>
          </a:p>
          <a:p>
            <a:pPr lvl="1"/>
            <a:r>
              <a:rPr lang="zh-CN" altLang="en-US" sz="2400" b="1" dirty="0" smtClean="0"/>
              <a:t>最小值滤波器</a:t>
            </a:r>
            <a:r>
              <a:rPr lang="en-US" altLang="zh-CN" sz="2400" b="1" dirty="0" smtClean="0"/>
              <a:t>-</a:t>
            </a:r>
            <a:r>
              <a:rPr lang="zh-CN" altLang="en-US" sz="2400" b="1" dirty="0" smtClean="0"/>
              <a:t>对消除极大值干扰有效（白色</a:t>
            </a:r>
            <a:r>
              <a:rPr lang="en-US" altLang="zh-CN" sz="2400" b="1" dirty="0" smtClean="0"/>
              <a:t>-</a:t>
            </a:r>
            <a:r>
              <a:rPr lang="zh-CN" altLang="en-US" sz="2400" b="1" dirty="0" smtClean="0"/>
              <a:t>盐噪声）</a:t>
            </a:r>
            <a:endParaRPr lang="en-US" altLang="zh-CN" dirty="0"/>
          </a:p>
          <a:p>
            <a:endParaRPr kumimoji="1" lang="zh-CN" altLang="en-US" dirty="0"/>
          </a:p>
        </p:txBody>
      </p:sp>
      <p:graphicFrame>
        <p:nvGraphicFramePr>
          <p:cNvPr id="7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8702756"/>
              </p:ext>
            </p:extLst>
          </p:nvPr>
        </p:nvGraphicFramePr>
        <p:xfrm>
          <a:off x="2483768" y="3501008"/>
          <a:ext cx="426720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0" name="Equation" r:id="rId4" imgW="2057040" imgH="264960" progId="">
                  <p:embed/>
                </p:oleObj>
              </mc:Choice>
              <mc:Fallback>
                <p:oleObj name="Equation" r:id="rId4" imgW="2057040" imgH="264960" progId="">
                  <p:embed/>
                  <p:pic>
                    <p:nvPicPr>
                      <p:cNvPr id="0" name="Picture 38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-4054"/>
                      <a:stretch>
                        <a:fillRect/>
                      </a:stretch>
                    </p:blipFill>
                    <p:spPr bwMode="auto">
                      <a:xfrm>
                        <a:off x="2483768" y="3501008"/>
                        <a:ext cx="4267200" cy="603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1408932"/>
              </p:ext>
            </p:extLst>
          </p:nvPr>
        </p:nvGraphicFramePr>
        <p:xfrm>
          <a:off x="2483768" y="4797152"/>
          <a:ext cx="4189413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1" name="Equation" r:id="rId6" imgW="2020320" imgH="264960" progId="">
                  <p:embed/>
                </p:oleObj>
              </mc:Choice>
              <mc:Fallback>
                <p:oleObj name="Equation" r:id="rId6" imgW="2020320" imgH="264960" progId="">
                  <p:embed/>
                  <p:pic>
                    <p:nvPicPr>
                      <p:cNvPr id="0" name="Picture 39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-4054"/>
                      <a:stretch>
                        <a:fillRect/>
                      </a:stretch>
                    </p:blipFill>
                    <p:spPr bwMode="auto">
                      <a:xfrm>
                        <a:off x="2483768" y="4797152"/>
                        <a:ext cx="4189413" cy="603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6580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n-US" altLang="zh-CN" b="1" spc="50" dirty="0" smtClean="0">
                <a:ln w="11430"/>
                <a:solidFill>
                  <a:srgbClr val="66006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  <a:cs typeface="+mn-cs"/>
              </a:rPr>
              <a:t>§4.3</a:t>
            </a:r>
            <a:r>
              <a:rPr lang="zh-CN" altLang="en-US" b="1" spc="50" dirty="0" smtClean="0">
                <a:ln w="11430"/>
                <a:solidFill>
                  <a:srgbClr val="66006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  <a:cs typeface="+mn-cs"/>
              </a:rPr>
              <a:t>图像锐化</a:t>
            </a:r>
            <a:endParaRPr lang="zh-CN" altLang="en-US" b="1" spc="50" dirty="0">
              <a:ln w="11430"/>
              <a:solidFill>
                <a:srgbClr val="660066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" pitchFamily="34" charset="0"/>
              <a:ea typeface="华文琥珀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400600"/>
          </a:xfrm>
        </p:spPr>
        <p:txBody>
          <a:bodyPr/>
          <a:lstStyle/>
          <a:p>
            <a:r>
              <a:rPr kumimoji="1" lang="zh-CN" altLang="en-US" dirty="0" smtClean="0"/>
              <a:t>线性锐化滤波器</a:t>
            </a:r>
            <a:endParaRPr kumimoji="1" lang="en-US" altLang="zh-CN" dirty="0" smtClean="0"/>
          </a:p>
          <a:p>
            <a:pPr lvl="1">
              <a:lnSpc>
                <a:spcPct val="120000"/>
              </a:lnSpc>
              <a:spcBef>
                <a:spcPct val="25000"/>
              </a:spcBef>
            </a:pPr>
            <a:r>
              <a:rPr lang="zh-CN" altLang="en-US" sz="2400" dirty="0" smtClean="0">
                <a:latin typeface="宋体" charset="0"/>
              </a:rPr>
              <a:t>微分方法能突出变化的信息，能锐化图像的边缘信息 </a:t>
            </a:r>
            <a:endParaRPr lang="zh-CN" altLang="en-US" sz="2400" dirty="0">
              <a:latin typeface="宋体" charset="0"/>
            </a:endParaRPr>
          </a:p>
          <a:p>
            <a:pPr lvl="2">
              <a:lnSpc>
                <a:spcPct val="120000"/>
              </a:lnSpc>
              <a:spcBef>
                <a:spcPct val="25000"/>
              </a:spcBef>
            </a:pPr>
            <a:r>
              <a:rPr lang="zh-CN" altLang="en-US" sz="2000" dirty="0" smtClean="0">
                <a:latin typeface="宋体" charset="0"/>
              </a:rPr>
              <a:t>模板仅中心系数为正而周围</a:t>
            </a:r>
            <a:r>
              <a:rPr lang="zh-CN" altLang="en-US" sz="2000" dirty="0">
                <a:latin typeface="宋体" charset="0"/>
              </a:rPr>
              <a:t>的系数均为负值 </a:t>
            </a:r>
            <a:endParaRPr lang="en-US" altLang="zh-CN" sz="2000" dirty="0">
              <a:solidFill>
                <a:srgbClr val="FF9900"/>
              </a:solidFill>
              <a:latin typeface="宋体" charset="0"/>
            </a:endParaRPr>
          </a:p>
          <a:p>
            <a:pPr lvl="2" algn="just" eaLnBrk="1">
              <a:lnSpc>
                <a:spcPct val="120000"/>
              </a:lnSpc>
              <a:spcBef>
                <a:spcPct val="25000"/>
              </a:spcBef>
            </a:pPr>
            <a:r>
              <a:rPr lang="zh-CN" altLang="en-US" sz="2000" dirty="0" smtClean="0">
                <a:latin typeface="宋体" charset="0"/>
              </a:rPr>
              <a:t>用这样</a:t>
            </a:r>
            <a:r>
              <a:rPr lang="zh-CN" altLang="en-US" sz="2000" dirty="0">
                <a:latin typeface="宋体" charset="0"/>
              </a:rPr>
              <a:t>的模板与图像卷积，在灰度值是常数或变化很小的区域处，其输出为零或很小；在图像灰度值变化较大的区域处，其输出会比较大，即将原图像中的灰度变化突出，达到锐化的效果 </a:t>
            </a:r>
            <a:r>
              <a:rPr lang="en-US" altLang="zh-CN" sz="2000" dirty="0">
                <a:latin typeface="宋体" charset="0"/>
              </a:rPr>
              <a:t> </a:t>
            </a:r>
          </a:p>
          <a:p>
            <a:pPr lvl="1"/>
            <a:r>
              <a:rPr lang="zh-CN" altLang="en-US" sz="2400" dirty="0" smtClean="0">
                <a:latin typeface="宋体" charset="0"/>
              </a:rPr>
              <a:t>典型的例子：拉普拉斯算子（</a:t>
            </a:r>
            <a:r>
              <a:rPr lang="en-US" altLang="zh-CN" sz="2400" dirty="0" smtClean="0">
                <a:latin typeface="宋体" charset="0"/>
              </a:rPr>
              <a:t>4-</a:t>
            </a:r>
            <a:r>
              <a:rPr lang="zh-CN" altLang="en-US" sz="2400" dirty="0" smtClean="0">
                <a:latin typeface="宋体" charset="0"/>
              </a:rPr>
              <a:t>邻域、</a:t>
            </a:r>
            <a:r>
              <a:rPr lang="en-US" altLang="zh-CN" sz="2400" dirty="0" smtClean="0">
                <a:latin typeface="宋体" charset="0"/>
              </a:rPr>
              <a:t>8-</a:t>
            </a:r>
            <a:r>
              <a:rPr lang="zh-CN" altLang="en-US" sz="2400" dirty="0" smtClean="0">
                <a:latin typeface="宋体" charset="0"/>
              </a:rPr>
              <a:t>邻域）</a:t>
            </a:r>
            <a:endParaRPr kumimoji="1" lang="zh-CN" alt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3A8CF25-9CDE-DB4A-B8F8-BA71B19ACCF7}" type="datetime1">
              <a:rPr lang="zh-CN" altLang="en-US" smtClean="0"/>
              <a:pPr>
                <a:defRPr/>
              </a:pPr>
              <a:t>16/11/11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数字图像处理</a:t>
            </a:r>
            <a:r>
              <a:rPr lang="en-US" altLang="zh-CN" smtClean="0"/>
              <a:t>-</a:t>
            </a:r>
            <a:r>
              <a:rPr lang="zh-CN" altLang="en-US" smtClean="0"/>
              <a:t>第</a:t>
            </a:r>
            <a:r>
              <a:rPr lang="en-US" altLang="zh-CN" smtClean="0"/>
              <a:t>4</a:t>
            </a:r>
            <a:r>
              <a:rPr lang="zh-CN" altLang="en-US" smtClean="0"/>
              <a:t>讲</a:t>
            </a: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CB10BE-3BDA-4653-8168-CCA7A6ACD1D5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826584"/>
              </p:ext>
            </p:extLst>
          </p:nvPr>
        </p:nvGraphicFramePr>
        <p:xfrm>
          <a:off x="2267744" y="5013176"/>
          <a:ext cx="1656183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2061"/>
                <a:gridCol w="552061"/>
                <a:gridCol w="55206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749264"/>
              </p:ext>
            </p:extLst>
          </p:nvPr>
        </p:nvGraphicFramePr>
        <p:xfrm>
          <a:off x="5508104" y="5013176"/>
          <a:ext cx="1656183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2061"/>
                <a:gridCol w="552061"/>
                <a:gridCol w="55206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4713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pPr algn="l"/>
            <a:r>
              <a:rPr lang="zh-CN" altLang="en-US" spc="10" dirty="0">
                <a:solidFill>
                  <a:srgbClr val="0000FF"/>
                </a:solidFill>
                <a:effectLst>
                  <a:glow rad="76200">
                    <a:srgbClr val="FF00FF">
                      <a:alpha val="97000"/>
                    </a:srgbClr>
                  </a:glow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 pitchFamily="34" charset="0"/>
                <a:ea typeface="华文琥珀"/>
                <a:cs typeface="+mn-cs"/>
              </a:rPr>
              <a:t>前讲回顾</a:t>
            </a:r>
            <a:endParaRPr lang="zh-CN" altLang="en-US" sz="5400" spc="10" dirty="0">
              <a:solidFill>
                <a:srgbClr val="0000FF"/>
              </a:solidFill>
              <a:effectLst>
                <a:glow rad="76200">
                  <a:srgbClr val="FF00FF">
                    <a:alpha val="97000"/>
                  </a:srgbClr>
                </a:glow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Calibri" pitchFamily="34" charset="0"/>
              <a:ea typeface="华文琥珀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256584"/>
          </a:xfrm>
        </p:spPr>
        <p:txBody>
          <a:bodyPr/>
          <a:lstStyle/>
          <a:p>
            <a:r>
              <a:rPr kumimoji="1" lang="zh-CN" altLang="en-US" sz="2800" dirty="0"/>
              <a:t>图像增强的概念</a:t>
            </a:r>
            <a:endParaRPr kumimoji="1" lang="en-US" altLang="zh-CN" sz="2800" dirty="0"/>
          </a:p>
          <a:p>
            <a:pPr lvl="1"/>
            <a:r>
              <a:rPr kumimoji="1" lang="zh-CN" altLang="en-US" sz="2400" dirty="0"/>
              <a:t>改善视觉效果，对比度增强、图像平滑、图像锐化</a:t>
            </a:r>
            <a:endParaRPr kumimoji="1" lang="en-US" altLang="zh-CN" dirty="0"/>
          </a:p>
          <a:p>
            <a:r>
              <a:rPr kumimoji="1" lang="zh-CN" altLang="en-US" sz="2800" dirty="0"/>
              <a:t>灰度映射</a:t>
            </a:r>
            <a:endParaRPr kumimoji="1" lang="en-US" altLang="zh-CN" sz="2800" dirty="0"/>
          </a:p>
          <a:p>
            <a:pPr lvl="1"/>
            <a:r>
              <a:rPr kumimoji="1" lang="zh-CN" altLang="en-US" sz="2400" dirty="0"/>
              <a:t>图像点运算的基本操作方法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常用的映射方法：阈值切分、阶梯量化、对数、指数、伽马变换</a:t>
            </a:r>
            <a:endParaRPr kumimoji="1" lang="en-US" altLang="zh-CN" sz="2400" dirty="0"/>
          </a:p>
          <a:p>
            <a:r>
              <a:rPr kumimoji="1" lang="zh-CN" altLang="en-US" sz="2800" dirty="0"/>
              <a:t>图像运算</a:t>
            </a:r>
            <a:endParaRPr kumimoji="1" lang="en-US" altLang="zh-CN" sz="2800" dirty="0"/>
          </a:p>
          <a:p>
            <a:pPr lvl="1"/>
            <a:r>
              <a:rPr kumimoji="1" lang="zh-CN" altLang="en-US" sz="2400" dirty="0"/>
              <a:t>算术运算、逻辑运算</a:t>
            </a:r>
            <a:endParaRPr kumimoji="1" lang="en-US" altLang="zh-CN" sz="2400" dirty="0"/>
          </a:p>
          <a:p>
            <a:r>
              <a:rPr kumimoji="1" lang="zh-CN" altLang="en-US" sz="2800" dirty="0"/>
              <a:t>直方图处理</a:t>
            </a:r>
            <a:endParaRPr kumimoji="1" lang="en-US" altLang="zh-CN" sz="2800" dirty="0"/>
          </a:p>
          <a:p>
            <a:pPr lvl="1"/>
            <a:r>
              <a:rPr kumimoji="1" lang="zh-CN" altLang="en-US" sz="2400" dirty="0"/>
              <a:t>直方图概念、直方图均衡</a:t>
            </a:r>
            <a:endParaRPr kumimoji="1" lang="en-US" altLang="zh-CN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3487202-3242-0940-A925-FB192DE6B095}" type="datetime1">
              <a:rPr lang="zh-CN" altLang="en-US" smtClean="0"/>
              <a:pPr>
                <a:defRPr/>
              </a:pPr>
              <a:t>16/11/11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数字图像处理</a:t>
            </a:r>
            <a:r>
              <a:rPr lang="en-US" altLang="zh-CN" smtClean="0"/>
              <a:t>-</a:t>
            </a:r>
            <a:r>
              <a:rPr lang="zh-CN" altLang="en-US" smtClean="0"/>
              <a:t>第</a:t>
            </a:r>
            <a:r>
              <a:rPr lang="en-US" altLang="zh-CN" smtClean="0"/>
              <a:t>4</a:t>
            </a:r>
            <a:r>
              <a:rPr lang="zh-CN" altLang="en-US" smtClean="0"/>
              <a:t>讲</a:t>
            </a: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CB10BE-3BDA-4653-8168-CCA7A6ACD1D5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n-US" altLang="zh-CN" b="1" spc="50" dirty="0" smtClean="0">
                <a:ln w="11430"/>
                <a:solidFill>
                  <a:srgbClr val="66006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  <a:cs typeface="+mn-cs"/>
              </a:rPr>
              <a:t>§4.3</a:t>
            </a:r>
            <a:r>
              <a:rPr lang="zh-CN" altLang="en-US" b="1" spc="50" dirty="0" smtClean="0">
                <a:ln w="11430"/>
                <a:solidFill>
                  <a:srgbClr val="66006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  <a:cs typeface="+mn-cs"/>
              </a:rPr>
              <a:t>图像锐化</a:t>
            </a:r>
            <a:endParaRPr lang="zh-CN" altLang="en-US" b="1" spc="50" dirty="0">
              <a:ln w="11430"/>
              <a:solidFill>
                <a:srgbClr val="660066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" pitchFamily="34" charset="0"/>
              <a:ea typeface="华文琥珀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3A8CF25-9CDE-DB4A-B8F8-BA71B19ACCF7}" type="datetime1">
              <a:rPr lang="zh-CN" altLang="en-US" smtClean="0"/>
              <a:pPr>
                <a:defRPr/>
              </a:pPr>
              <a:t>16/11/11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数字图像处理</a:t>
            </a:r>
            <a:r>
              <a:rPr lang="en-US" altLang="zh-CN" smtClean="0"/>
              <a:t>-</a:t>
            </a:r>
            <a:r>
              <a:rPr lang="zh-CN" altLang="en-US" smtClean="0"/>
              <a:t>第</a:t>
            </a:r>
            <a:r>
              <a:rPr lang="en-US" altLang="zh-CN" smtClean="0"/>
              <a:t>4</a:t>
            </a:r>
            <a:r>
              <a:rPr lang="zh-CN" altLang="en-US" smtClean="0"/>
              <a:t>讲</a:t>
            </a: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CB10BE-3BDA-4653-8168-CCA7A6ACD1D5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/>
          <a:lstStyle/>
          <a:p>
            <a:r>
              <a:rPr kumimoji="1" lang="zh-CN" altLang="en-US" sz="2800" dirty="0" smtClean="0"/>
              <a:t>图像没有噪声干扰时候 拉普拉斯算子进行图像锐化有明显效果。</a:t>
            </a:r>
            <a:endParaRPr kumimoji="1" lang="en-US" altLang="zh-CN" sz="2800" dirty="0" smtClean="0"/>
          </a:p>
          <a:p>
            <a:endParaRPr kumimoji="1" lang="en-US" altLang="zh-CN" sz="2800" dirty="0" smtClean="0"/>
          </a:p>
          <a:p>
            <a:pPr marL="0" indent="0">
              <a:buNone/>
            </a:pPr>
            <a:r>
              <a:rPr kumimoji="1" lang="zh-CN" altLang="zh-CN" sz="2400" dirty="0"/>
              <a:t> </a:t>
            </a:r>
            <a:r>
              <a:rPr kumimoji="1" lang="zh-CN" altLang="en-US" sz="2400" dirty="0" smtClean="0"/>
              <a:t>   原始图像                 </a:t>
            </a:r>
            <a:r>
              <a:rPr kumimoji="1" lang="en-US" altLang="zh-CN" sz="2400" dirty="0" smtClean="0"/>
              <a:t>4-</a:t>
            </a:r>
            <a:r>
              <a:rPr kumimoji="1" lang="zh-CN" altLang="en-US" sz="2400" dirty="0" smtClean="0"/>
              <a:t>邻域拉普拉斯         </a:t>
            </a:r>
            <a:r>
              <a:rPr kumimoji="1" lang="en-US" altLang="zh-CN" sz="2400" dirty="0" smtClean="0"/>
              <a:t>8-</a:t>
            </a:r>
            <a:r>
              <a:rPr kumimoji="1" lang="zh-CN" altLang="en-US" sz="2400" dirty="0" smtClean="0"/>
              <a:t>邻域拉普拉斯</a:t>
            </a:r>
            <a:endParaRPr kumimoji="1" lang="zh-CN" altLang="en-US" sz="24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528" y="3212976"/>
            <a:ext cx="84836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90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n-US" altLang="zh-CN" b="1" spc="50" dirty="0" smtClean="0">
                <a:ln w="11430"/>
                <a:solidFill>
                  <a:srgbClr val="66006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  <a:cs typeface="+mn-cs"/>
              </a:rPr>
              <a:t>§4.3</a:t>
            </a:r>
            <a:r>
              <a:rPr lang="zh-CN" altLang="en-US" b="1" spc="50" dirty="0" smtClean="0">
                <a:ln w="11430"/>
                <a:solidFill>
                  <a:srgbClr val="66006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  <a:cs typeface="+mn-cs"/>
              </a:rPr>
              <a:t>图像锐化</a:t>
            </a:r>
            <a:endParaRPr lang="zh-CN" altLang="en-US" b="1" spc="50" dirty="0">
              <a:ln w="11430"/>
              <a:solidFill>
                <a:srgbClr val="660066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" pitchFamily="34" charset="0"/>
              <a:ea typeface="华文琥珀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400600"/>
          </a:xfrm>
        </p:spPr>
        <p:txBody>
          <a:bodyPr/>
          <a:lstStyle/>
          <a:p>
            <a:r>
              <a:rPr kumimoji="1" lang="zh-CN" altLang="en-US" dirty="0" smtClean="0"/>
              <a:t>存在噪声干扰时候，效果马上变差</a:t>
            </a:r>
            <a:endParaRPr kumimoji="1" lang="en-US" altLang="zh-CN" dirty="0" smtClean="0"/>
          </a:p>
          <a:p>
            <a:pPr marL="0" indent="0">
              <a:buNone/>
            </a:pPr>
            <a:endParaRPr kumimoji="1" lang="en-US" altLang="zh-CN" sz="2400" dirty="0" smtClean="0"/>
          </a:p>
          <a:p>
            <a:pPr marL="0" indent="0">
              <a:buNone/>
            </a:pPr>
            <a:r>
              <a:rPr kumimoji="1" lang="zh-CN" altLang="zh-CN" sz="2400" dirty="0"/>
              <a:t> </a:t>
            </a:r>
            <a:r>
              <a:rPr kumimoji="1" lang="zh-CN" altLang="en-US" sz="2400" dirty="0" smtClean="0"/>
              <a:t>     原始图像                  </a:t>
            </a:r>
            <a:r>
              <a:rPr kumimoji="1" lang="en-US" altLang="zh-CN" sz="2400" dirty="0" smtClean="0"/>
              <a:t>4-</a:t>
            </a:r>
            <a:r>
              <a:rPr kumimoji="1" lang="zh-CN" altLang="en-US" sz="2400" dirty="0"/>
              <a:t>邻域拉普拉斯   </a:t>
            </a:r>
            <a:r>
              <a:rPr kumimoji="1" lang="zh-CN" altLang="en-US" sz="2400" dirty="0" smtClean="0"/>
              <a:t>        </a:t>
            </a:r>
            <a:r>
              <a:rPr kumimoji="1" lang="en-US" altLang="zh-CN" sz="2400" dirty="0"/>
              <a:t>8-</a:t>
            </a:r>
            <a:r>
              <a:rPr kumimoji="1" lang="zh-CN" altLang="en-US" sz="2400" dirty="0"/>
              <a:t>邻域拉普拉斯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3A8CF25-9CDE-DB4A-B8F8-BA71B19ACCF7}" type="datetime1">
              <a:rPr lang="zh-CN" altLang="en-US" smtClean="0"/>
              <a:pPr>
                <a:defRPr/>
              </a:pPr>
              <a:t>16/11/11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数字图像处理</a:t>
            </a:r>
            <a:r>
              <a:rPr lang="en-US" altLang="zh-CN" smtClean="0"/>
              <a:t>-</a:t>
            </a:r>
            <a:r>
              <a:rPr lang="zh-CN" altLang="en-US" smtClean="0"/>
              <a:t>第</a:t>
            </a:r>
            <a:r>
              <a:rPr lang="en-US" altLang="zh-CN" smtClean="0"/>
              <a:t>4</a:t>
            </a:r>
            <a:r>
              <a:rPr lang="zh-CN" altLang="en-US" smtClean="0"/>
              <a:t>讲</a:t>
            </a: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CB10BE-3BDA-4653-8168-CCA7A6ACD1D5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2" y="2924944"/>
            <a:ext cx="8244408" cy="253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59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n-US" altLang="zh-CN" b="1" spc="50" dirty="0" smtClean="0">
                <a:ln w="11430"/>
                <a:solidFill>
                  <a:srgbClr val="66006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  <a:cs typeface="+mn-cs"/>
              </a:rPr>
              <a:t>§4.3</a:t>
            </a:r>
            <a:r>
              <a:rPr lang="zh-CN" altLang="en-US" b="1" spc="50" dirty="0" smtClean="0">
                <a:ln w="11430"/>
                <a:solidFill>
                  <a:srgbClr val="66006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  <a:cs typeface="+mn-cs"/>
              </a:rPr>
              <a:t>图像锐化</a:t>
            </a:r>
            <a:endParaRPr lang="zh-CN" altLang="en-US" b="1" spc="50" dirty="0">
              <a:ln w="11430"/>
              <a:solidFill>
                <a:srgbClr val="660066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" pitchFamily="34" charset="0"/>
              <a:ea typeface="华文琥珀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5112568"/>
          </a:xfrm>
        </p:spPr>
        <p:txBody>
          <a:bodyPr/>
          <a:lstStyle/>
          <a:p>
            <a:pPr eaLnBrk="1" hangingPunct="1"/>
            <a:r>
              <a:rPr lang="en-US" altLang="zh-CN" dirty="0" err="1">
                <a:latin typeface="Tahoma" charset="0"/>
                <a:ea typeface="宋体" charset="0"/>
              </a:rPr>
              <a:t>LoG</a:t>
            </a:r>
            <a:r>
              <a:rPr lang="en-US" altLang="zh-CN" dirty="0">
                <a:latin typeface="Tahoma" charset="0"/>
                <a:ea typeface="宋体" charset="0"/>
              </a:rPr>
              <a:t>(</a:t>
            </a:r>
            <a:r>
              <a:rPr lang="en-US" altLang="zh-CN" dirty="0" err="1">
                <a:latin typeface="Tahoma" charset="0"/>
                <a:ea typeface="宋体" charset="0"/>
              </a:rPr>
              <a:t>Laplaciay</a:t>
            </a:r>
            <a:r>
              <a:rPr lang="en-US" altLang="zh-CN" dirty="0">
                <a:latin typeface="Tahoma" charset="0"/>
                <a:ea typeface="宋体" charset="0"/>
              </a:rPr>
              <a:t> of </a:t>
            </a:r>
            <a:r>
              <a:rPr lang="en-US" altLang="zh-CN" dirty="0" err="1">
                <a:latin typeface="Tahoma" charset="0"/>
                <a:ea typeface="宋体" charset="0"/>
              </a:rPr>
              <a:t>Gaussiay</a:t>
            </a:r>
            <a:r>
              <a:rPr lang="en-US" altLang="zh-CN" dirty="0">
                <a:latin typeface="Tahoma" charset="0"/>
                <a:ea typeface="宋体" charset="0"/>
              </a:rPr>
              <a:t>)</a:t>
            </a:r>
            <a:r>
              <a:rPr lang="zh-CN" altLang="en-US" dirty="0">
                <a:latin typeface="Tahoma" charset="0"/>
                <a:ea typeface="宋体" charset="0"/>
              </a:rPr>
              <a:t>算子</a:t>
            </a:r>
            <a:endParaRPr lang="en-US" altLang="zh-CN" dirty="0">
              <a:latin typeface="Tahoma" charset="0"/>
              <a:ea typeface="宋体" charset="0"/>
            </a:endParaRPr>
          </a:p>
          <a:p>
            <a:pPr lvl="1" eaLnBrk="1" hangingPunct="1">
              <a:lnSpc>
                <a:spcPct val="130000"/>
              </a:lnSpc>
            </a:pPr>
            <a:r>
              <a:rPr lang="zh-CN" altLang="en-US" dirty="0">
                <a:latin typeface="Tahoma" charset="0"/>
                <a:ea typeface="宋体" charset="0"/>
              </a:rPr>
              <a:t>拉普拉斯算子对噪声十分敏感。</a:t>
            </a:r>
            <a:endParaRPr lang="en-US" altLang="zh-CN" dirty="0">
              <a:latin typeface="Tahoma" charset="0"/>
              <a:ea typeface="宋体" charset="0"/>
            </a:endParaRPr>
          </a:p>
          <a:p>
            <a:pPr lvl="1" eaLnBrk="1" hangingPunct="1">
              <a:lnSpc>
                <a:spcPct val="130000"/>
              </a:lnSpc>
            </a:pPr>
            <a:r>
              <a:rPr lang="zh-CN" altLang="en-US" dirty="0">
                <a:latin typeface="Tahoma" charset="0"/>
                <a:ea typeface="宋体" charset="0"/>
              </a:rPr>
              <a:t>改进：先用高斯平滑去噪再进行拉普拉斯运算。</a:t>
            </a:r>
            <a:endParaRPr lang="en-US" altLang="zh-CN" dirty="0">
              <a:latin typeface="Tahoma" charset="0"/>
              <a:ea typeface="宋体" charset="0"/>
            </a:endParaRPr>
          </a:p>
          <a:p>
            <a:pPr lvl="1" eaLnBrk="1" hangingPunct="1">
              <a:lnSpc>
                <a:spcPct val="130000"/>
              </a:lnSpc>
            </a:pPr>
            <a:r>
              <a:rPr lang="zh-CN" altLang="en-US" dirty="0">
                <a:latin typeface="Tahoma" charset="0"/>
                <a:ea typeface="宋体" charset="0"/>
              </a:rPr>
              <a:t>高斯分布</a:t>
            </a:r>
            <a:endParaRPr lang="en-US" altLang="zh-CN" dirty="0">
              <a:latin typeface="Tahoma" charset="0"/>
              <a:ea typeface="宋体" charset="0"/>
            </a:endParaRPr>
          </a:p>
          <a:p>
            <a:pPr lvl="1" eaLnBrk="1" hangingPunct="1">
              <a:lnSpc>
                <a:spcPct val="130000"/>
              </a:lnSpc>
            </a:pPr>
            <a:r>
              <a:rPr lang="en-US" altLang="zh-CN" dirty="0" err="1">
                <a:latin typeface="Tahoma" charset="0"/>
                <a:ea typeface="宋体" charset="0"/>
              </a:rPr>
              <a:t>LoG</a:t>
            </a:r>
            <a:r>
              <a:rPr lang="zh-CN" altLang="en-US" dirty="0">
                <a:latin typeface="Tahoma" charset="0"/>
                <a:ea typeface="宋体" charset="0"/>
              </a:rPr>
              <a:t>算子</a:t>
            </a:r>
            <a:endParaRPr lang="en-US" altLang="zh-CN" dirty="0">
              <a:latin typeface="Tahoma" charset="0"/>
              <a:ea typeface="宋体" charset="0"/>
            </a:endParaRPr>
          </a:p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3A8CF25-9CDE-DB4A-B8F8-BA71B19ACCF7}" type="datetime1">
              <a:rPr lang="zh-CN" altLang="en-US" smtClean="0"/>
              <a:pPr>
                <a:defRPr/>
              </a:pPr>
              <a:t>16/11/11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数字图像处理</a:t>
            </a:r>
            <a:r>
              <a:rPr lang="en-US" altLang="zh-CN" smtClean="0"/>
              <a:t>-</a:t>
            </a:r>
            <a:r>
              <a:rPr lang="zh-CN" altLang="en-US" smtClean="0"/>
              <a:t>第</a:t>
            </a:r>
            <a:r>
              <a:rPr lang="en-US" altLang="zh-CN" smtClean="0"/>
              <a:t>4</a:t>
            </a:r>
            <a:r>
              <a:rPr lang="zh-CN" altLang="en-US" smtClean="0"/>
              <a:t>讲</a:t>
            </a: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CB10BE-3BDA-4653-8168-CCA7A6ACD1D5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  <p:graphicFrame>
        <p:nvGraphicFramePr>
          <p:cNvPr id="7" name="Object 7"/>
          <p:cNvGraphicFramePr>
            <a:graphicFrameLocks noChangeAspect="1"/>
          </p:cNvGraphicFramePr>
          <p:nvPr/>
        </p:nvGraphicFramePr>
        <p:xfrm>
          <a:off x="3048000" y="3276600"/>
          <a:ext cx="37846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6" r:id="rId4" imgW="1893122" imgH="419282" progId="">
                  <p:embed/>
                </p:oleObj>
              </mc:Choice>
              <mc:Fallback>
                <p:oleObj r:id="rId4" imgW="1893122" imgH="419282" progId="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3276600"/>
                        <a:ext cx="3784600" cy="8382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"/>
          <p:cNvGraphicFramePr>
            <a:graphicFrameLocks noChangeAspect="1"/>
          </p:cNvGraphicFramePr>
          <p:nvPr/>
        </p:nvGraphicFramePr>
        <p:xfrm>
          <a:off x="2057400" y="4724400"/>
          <a:ext cx="5484813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7" r:id="rId6" imgW="2755900" imgH="419100" progId="">
                  <p:embed/>
                </p:oleObj>
              </mc:Choice>
              <mc:Fallback>
                <p:oleObj r:id="rId6" imgW="2755900" imgH="419100" progId="">
                  <p:embed/>
                  <p:pic>
                    <p:nvPicPr>
                      <p:cNvPr id="0" name="Picture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4724400"/>
                        <a:ext cx="5484813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8194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n-US" altLang="zh-CN" b="1" spc="50" dirty="0" smtClean="0">
                <a:ln w="11430"/>
                <a:solidFill>
                  <a:srgbClr val="66006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  <a:cs typeface="+mn-cs"/>
              </a:rPr>
              <a:t>§4.3</a:t>
            </a:r>
            <a:r>
              <a:rPr lang="zh-CN" altLang="en-US" b="1" spc="50" dirty="0" smtClean="0">
                <a:ln w="11430"/>
                <a:solidFill>
                  <a:srgbClr val="66006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  <a:cs typeface="+mn-cs"/>
              </a:rPr>
              <a:t>图像锐化</a:t>
            </a:r>
            <a:endParaRPr lang="zh-CN" altLang="en-US" b="1" spc="50" dirty="0">
              <a:ln w="11430"/>
              <a:solidFill>
                <a:srgbClr val="660066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" pitchFamily="34" charset="0"/>
              <a:ea typeface="华文琥珀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400600"/>
          </a:xfrm>
        </p:spPr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altLang="zh-CN" dirty="0" err="1">
                <a:latin typeface="Tahoma" charset="0"/>
                <a:ea typeface="宋体" charset="0"/>
              </a:rPr>
              <a:t>LoG</a:t>
            </a:r>
            <a:r>
              <a:rPr lang="zh-CN" altLang="en-US" dirty="0">
                <a:latin typeface="Tahoma" charset="0"/>
                <a:ea typeface="宋体" charset="0"/>
              </a:rPr>
              <a:t>算子计算结果</a:t>
            </a:r>
            <a:endParaRPr lang="en-US" altLang="zh-CN" dirty="0">
              <a:latin typeface="Tahoma" charset="0"/>
              <a:ea typeface="宋体" charset="0"/>
            </a:endParaRPr>
          </a:p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3A8CF25-9CDE-DB4A-B8F8-BA71B19ACCF7}" type="datetime1">
              <a:rPr lang="zh-CN" altLang="en-US" smtClean="0"/>
              <a:pPr>
                <a:defRPr/>
              </a:pPr>
              <a:t>16/11/11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数字图像处理</a:t>
            </a:r>
            <a:r>
              <a:rPr lang="en-US" altLang="zh-CN" smtClean="0"/>
              <a:t>-</a:t>
            </a:r>
            <a:r>
              <a:rPr lang="zh-CN" altLang="en-US" smtClean="0"/>
              <a:t>第</a:t>
            </a:r>
            <a:r>
              <a:rPr lang="en-US" altLang="zh-CN" smtClean="0"/>
              <a:t>4</a:t>
            </a:r>
            <a:r>
              <a:rPr lang="zh-CN" altLang="en-US" smtClean="0"/>
              <a:t>讲</a:t>
            </a: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CB10BE-3BDA-4653-8168-CCA7A6ACD1D5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646" y="888504"/>
            <a:ext cx="43434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46" y="2564904"/>
            <a:ext cx="4191000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8194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n-US" altLang="zh-CN" b="1" spc="50" dirty="0" smtClean="0">
                <a:ln w="11430"/>
                <a:solidFill>
                  <a:srgbClr val="66006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  <a:cs typeface="+mn-cs"/>
              </a:rPr>
              <a:t>§4.3</a:t>
            </a:r>
            <a:r>
              <a:rPr lang="zh-CN" altLang="en-US" b="1" spc="50" dirty="0" smtClean="0">
                <a:ln w="11430"/>
                <a:solidFill>
                  <a:srgbClr val="66006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  <a:cs typeface="+mn-cs"/>
              </a:rPr>
              <a:t>图像锐化</a:t>
            </a:r>
            <a:endParaRPr lang="zh-CN" altLang="en-US" b="1" spc="50" dirty="0">
              <a:ln w="11430"/>
              <a:solidFill>
                <a:srgbClr val="660066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" pitchFamily="34" charset="0"/>
              <a:ea typeface="华文琥珀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400600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effectLst>
                  <a:outerShdw blurRad="38100" dist="38100" dir="2700000" algn="tl">
                    <a:srgbClr val="DDDDDD"/>
                  </a:outerShdw>
                </a:effectLst>
                <a:latin typeface="Tahoma" charset="0"/>
                <a:ea typeface="宋体" charset="0"/>
              </a:rPr>
              <a:t>LOG</a:t>
            </a:r>
            <a:r>
              <a:rPr lang="zh-CN" alt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Tahoma" charset="0"/>
                <a:ea typeface="宋体" charset="0"/>
              </a:rPr>
              <a:t>算子与拉普拉斯算子的检测对比</a:t>
            </a:r>
            <a:endParaRPr lang="en-US" altLang="zh-CN" dirty="0">
              <a:effectLst>
                <a:outerShdw blurRad="38100" dist="38100" dir="2700000" algn="tl">
                  <a:srgbClr val="DDDDDD"/>
                </a:outerShdw>
              </a:effectLst>
              <a:latin typeface="Tahoma" charset="0"/>
              <a:ea typeface="宋体" charset="0"/>
            </a:endParaRPr>
          </a:p>
          <a:p>
            <a:pPr lvl="1">
              <a:defRPr/>
            </a:pPr>
            <a:r>
              <a:rPr lang="zh-CN" altLang="en-US" dirty="0">
                <a:latin typeface="Tahoma" charset="0"/>
                <a:ea typeface="宋体" charset="0"/>
              </a:rPr>
              <a:t>窗口</a:t>
            </a:r>
            <a:r>
              <a:rPr lang="en-US" altLang="zh-CN" dirty="0">
                <a:latin typeface="Tahoma" charset="0"/>
                <a:ea typeface="宋体" charset="0"/>
              </a:rPr>
              <a:t>9X9</a:t>
            </a:r>
            <a:r>
              <a:rPr lang="zh-CN" altLang="en-US" dirty="0">
                <a:latin typeface="Tahoma" charset="0"/>
                <a:ea typeface="宋体" charset="0"/>
              </a:rPr>
              <a:t>，</a:t>
            </a:r>
            <a:r>
              <a:rPr lang="en-US" altLang="zh-CN" dirty="0" err="1">
                <a:latin typeface="Tahoma" charset="0"/>
                <a:ea typeface="宋体" charset="0"/>
              </a:rPr>
              <a:t>σ</a:t>
            </a:r>
            <a:r>
              <a:rPr lang="zh-CN" altLang="en-US" dirty="0">
                <a:latin typeface="Tahoma" charset="0"/>
                <a:ea typeface="宋体" charset="0"/>
              </a:rPr>
              <a:t>为</a:t>
            </a:r>
            <a:r>
              <a:rPr lang="en-US" altLang="zh-CN" dirty="0">
                <a:latin typeface="Tahoma" charset="0"/>
                <a:ea typeface="宋体" charset="0"/>
              </a:rPr>
              <a:t>1.5</a:t>
            </a:r>
            <a:endParaRPr lang="zh-CN" altLang="en-US" dirty="0">
              <a:latin typeface="Tahoma" charset="0"/>
              <a:ea typeface="宋体" charset="0"/>
            </a:endParaRPr>
          </a:p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3A8CF25-9CDE-DB4A-B8F8-BA71B19ACCF7}" type="datetime1">
              <a:rPr lang="zh-CN" altLang="en-US" smtClean="0"/>
              <a:pPr>
                <a:defRPr/>
              </a:pPr>
              <a:t>16/11/11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数字图像处理</a:t>
            </a:r>
            <a:r>
              <a:rPr lang="en-US" altLang="zh-CN" smtClean="0"/>
              <a:t>-</a:t>
            </a:r>
            <a:r>
              <a:rPr lang="zh-CN" altLang="en-US" smtClean="0"/>
              <a:t>第</a:t>
            </a:r>
            <a:r>
              <a:rPr lang="en-US" altLang="zh-CN" smtClean="0"/>
              <a:t>4</a:t>
            </a:r>
            <a:r>
              <a:rPr lang="zh-CN" altLang="en-US" smtClean="0"/>
              <a:t>讲</a:t>
            </a: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CB10BE-3BDA-4653-8168-CCA7A6ACD1D5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708920"/>
            <a:ext cx="3209925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600" y="2708920"/>
            <a:ext cx="3152775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0172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n-US" altLang="zh-CN" b="1" spc="50" dirty="0" smtClean="0">
                <a:ln w="11430"/>
                <a:solidFill>
                  <a:srgbClr val="66006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  <a:cs typeface="+mn-cs"/>
              </a:rPr>
              <a:t>§4.3</a:t>
            </a:r>
            <a:r>
              <a:rPr lang="zh-CN" altLang="en-US" b="1" spc="50" dirty="0" smtClean="0">
                <a:ln w="11430"/>
                <a:solidFill>
                  <a:srgbClr val="66006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  <a:cs typeface="+mn-cs"/>
              </a:rPr>
              <a:t>图像锐化</a:t>
            </a:r>
            <a:endParaRPr lang="zh-CN" altLang="en-US" b="1" spc="50" dirty="0">
              <a:ln w="11430"/>
              <a:solidFill>
                <a:srgbClr val="660066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" pitchFamily="34" charset="0"/>
              <a:ea typeface="华文琥珀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400600"/>
          </a:xfrm>
        </p:spPr>
        <p:txBody>
          <a:bodyPr/>
          <a:lstStyle/>
          <a:p>
            <a:r>
              <a:rPr kumimoji="1" lang="zh-CN" altLang="en-US" dirty="0" smtClean="0"/>
              <a:t>图像锐化应用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高频增强</a:t>
            </a:r>
            <a:endParaRPr kumimoji="1" lang="en-US" altLang="zh-CN" dirty="0" smtClean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2400" dirty="0" smtClean="0">
                <a:latin typeface="Tahoma" charset="0"/>
                <a:ea typeface="宋体" charset="0"/>
              </a:rPr>
              <a:t>把锐化滤</a:t>
            </a:r>
            <a:r>
              <a:rPr lang="zh-CN" altLang="en-US" sz="2400" dirty="0">
                <a:latin typeface="Tahoma" charset="0"/>
                <a:ea typeface="宋体" charset="0"/>
              </a:rPr>
              <a:t>波的结果加到原图乘以一个系数后的图中去，其结果是原图中的低频信号没有完全除去，高频信号有了一定程度的增加。因而称为高频提升。</a:t>
            </a:r>
          </a:p>
          <a:p>
            <a:pPr lvl="2" eaLnBrk="1" hangingPunct="1">
              <a:lnSpc>
                <a:spcPct val="150000"/>
              </a:lnSpc>
            </a:pPr>
            <a:r>
              <a:rPr lang="zh-CN" altLang="en-US" dirty="0">
                <a:latin typeface="Tahoma" charset="0"/>
                <a:ea typeface="宋体" charset="0"/>
              </a:rPr>
              <a:t>高频提升＝原图</a:t>
            </a:r>
            <a:r>
              <a:rPr lang="en-US" altLang="zh-CN" dirty="0">
                <a:latin typeface="Tahoma" charset="0"/>
                <a:ea typeface="宋体" charset="0"/>
              </a:rPr>
              <a:t>+A×</a:t>
            </a:r>
            <a:r>
              <a:rPr lang="zh-CN" altLang="en-US" dirty="0">
                <a:latin typeface="Tahoma" charset="0"/>
                <a:ea typeface="宋体" charset="0"/>
              </a:rPr>
              <a:t>高通</a:t>
            </a:r>
            <a:r>
              <a:rPr lang="en-US" altLang="zh-CN" dirty="0">
                <a:latin typeface="Tahoma" charset="0"/>
                <a:ea typeface="宋体" charset="0"/>
              </a:rPr>
              <a:t>=</a:t>
            </a:r>
            <a:r>
              <a:rPr lang="zh-CN" altLang="en-US" dirty="0">
                <a:latin typeface="Tahoma" charset="0"/>
                <a:ea typeface="宋体" charset="0"/>
              </a:rPr>
              <a:t>原图</a:t>
            </a:r>
            <a:r>
              <a:rPr lang="en-US" altLang="zh-CN" dirty="0">
                <a:latin typeface="Tahoma" charset="0"/>
                <a:ea typeface="宋体" charset="0"/>
              </a:rPr>
              <a:t>+A×(</a:t>
            </a:r>
            <a:r>
              <a:rPr lang="zh-CN" altLang="en-US" dirty="0">
                <a:latin typeface="Tahoma" charset="0"/>
                <a:ea typeface="宋体" charset="0"/>
              </a:rPr>
              <a:t>原图</a:t>
            </a:r>
            <a:r>
              <a:rPr lang="en-US" altLang="zh-CN" dirty="0">
                <a:latin typeface="Tahoma" charset="0"/>
                <a:ea typeface="宋体" charset="0"/>
              </a:rPr>
              <a:t>—</a:t>
            </a:r>
            <a:r>
              <a:rPr lang="zh-CN" altLang="en-US" dirty="0">
                <a:latin typeface="Tahoma" charset="0"/>
                <a:ea typeface="宋体" charset="0"/>
              </a:rPr>
              <a:t>低通</a:t>
            </a:r>
            <a:r>
              <a:rPr lang="en-US" altLang="zh-CN" dirty="0">
                <a:latin typeface="Tahoma" charset="0"/>
                <a:ea typeface="宋体" charset="0"/>
              </a:rPr>
              <a:t>)</a:t>
            </a:r>
          </a:p>
          <a:p>
            <a:pPr lvl="2" eaLnBrk="1" hangingPunct="1">
              <a:lnSpc>
                <a:spcPct val="150000"/>
              </a:lnSpc>
            </a:pPr>
            <a:r>
              <a:rPr lang="zh-CN" altLang="en-US" dirty="0">
                <a:latin typeface="Tahoma" charset="0"/>
                <a:ea typeface="宋体" charset="0"/>
              </a:rPr>
              <a:t>高频提升＝</a:t>
            </a:r>
            <a:r>
              <a:rPr lang="en-US" altLang="zh-CN" dirty="0">
                <a:latin typeface="Tahoma" charset="0"/>
                <a:ea typeface="宋体" charset="0"/>
              </a:rPr>
              <a:t>(A+1)×</a:t>
            </a:r>
            <a:r>
              <a:rPr lang="zh-CN" altLang="en-US" dirty="0">
                <a:latin typeface="Tahoma" charset="0"/>
                <a:ea typeface="宋体" charset="0"/>
              </a:rPr>
              <a:t>原图</a:t>
            </a:r>
            <a:r>
              <a:rPr lang="en-US" altLang="zh-CN" dirty="0">
                <a:latin typeface="Tahoma" charset="0"/>
                <a:ea typeface="宋体" charset="0"/>
              </a:rPr>
              <a:t>-A×</a:t>
            </a:r>
            <a:r>
              <a:rPr lang="zh-CN" altLang="en-US" dirty="0">
                <a:latin typeface="Tahoma" charset="0"/>
                <a:ea typeface="宋体" charset="0"/>
              </a:rPr>
              <a:t>低通</a:t>
            </a:r>
            <a:endParaRPr lang="en-US" altLang="zh-CN" dirty="0">
              <a:latin typeface="Tahoma" charset="0"/>
              <a:ea typeface="宋体" charset="0"/>
            </a:endParaRPr>
          </a:p>
          <a:p>
            <a:pPr lvl="2" eaLnBrk="1" hangingPunct="1">
              <a:lnSpc>
                <a:spcPct val="150000"/>
              </a:lnSpc>
            </a:pPr>
            <a:r>
              <a:rPr lang="zh-CN" altLang="en-US" dirty="0">
                <a:latin typeface="Tahoma" charset="0"/>
                <a:ea typeface="宋体" charset="0"/>
              </a:rPr>
              <a:t>参数</a:t>
            </a:r>
            <a:r>
              <a:rPr lang="en-US" altLang="zh-CN" dirty="0">
                <a:latin typeface="Tahoma" charset="0"/>
                <a:ea typeface="宋体" charset="0"/>
              </a:rPr>
              <a:t>A</a:t>
            </a:r>
            <a:r>
              <a:rPr lang="zh-CN" altLang="en-US" dirty="0">
                <a:latin typeface="Tahoma" charset="0"/>
                <a:ea typeface="宋体" charset="0"/>
              </a:rPr>
              <a:t>≥</a:t>
            </a:r>
            <a:r>
              <a:rPr lang="en-US" altLang="zh-CN" dirty="0">
                <a:latin typeface="Tahoma" charset="0"/>
                <a:ea typeface="宋体" charset="0"/>
              </a:rPr>
              <a:t>1</a:t>
            </a:r>
            <a:r>
              <a:rPr lang="zh-CN" altLang="en-US" dirty="0">
                <a:latin typeface="Tahoma" charset="0"/>
                <a:ea typeface="宋体" charset="0"/>
              </a:rPr>
              <a:t>，</a:t>
            </a:r>
          </a:p>
          <a:p>
            <a:pPr lvl="1" eaLnBrk="1" hangingPunct="1">
              <a:lnSpc>
                <a:spcPct val="150000"/>
              </a:lnSpc>
            </a:pPr>
            <a:r>
              <a:rPr lang="zh-CN" altLang="en-US" sz="2400" dirty="0">
                <a:latin typeface="Tahoma" charset="0"/>
                <a:ea typeface="宋体" charset="0"/>
              </a:rPr>
              <a:t>高频提升的方法是提高打印质量和出版业经常用到的工具。</a:t>
            </a:r>
          </a:p>
          <a:p>
            <a:pPr lvl="1"/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3A8CF25-9CDE-DB4A-B8F8-BA71B19ACCF7}" type="datetime1">
              <a:rPr lang="zh-CN" altLang="en-US" smtClean="0"/>
              <a:pPr>
                <a:defRPr/>
              </a:pPr>
              <a:t>16/11/11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数字图像处理</a:t>
            </a:r>
            <a:r>
              <a:rPr lang="en-US" altLang="zh-CN" smtClean="0"/>
              <a:t>-</a:t>
            </a:r>
            <a:r>
              <a:rPr lang="zh-CN" altLang="en-US" smtClean="0"/>
              <a:t>第</a:t>
            </a:r>
            <a:r>
              <a:rPr lang="en-US" altLang="zh-CN" smtClean="0"/>
              <a:t>4</a:t>
            </a:r>
            <a:r>
              <a:rPr lang="zh-CN" altLang="en-US" smtClean="0"/>
              <a:t>讲</a:t>
            </a: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CB10BE-3BDA-4653-8168-CCA7A6ACD1D5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477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n-US" altLang="zh-CN" b="1" spc="50" dirty="0" smtClean="0">
                <a:ln w="11430"/>
                <a:solidFill>
                  <a:srgbClr val="66006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  <a:cs typeface="+mn-cs"/>
              </a:rPr>
              <a:t>§4.3</a:t>
            </a:r>
            <a:r>
              <a:rPr lang="zh-CN" altLang="en-US" b="1" spc="50" dirty="0" smtClean="0">
                <a:ln w="11430"/>
                <a:solidFill>
                  <a:srgbClr val="66006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  <a:cs typeface="+mn-cs"/>
              </a:rPr>
              <a:t>图像锐化</a:t>
            </a:r>
            <a:endParaRPr lang="zh-CN" altLang="en-US" b="1" spc="50" dirty="0">
              <a:ln w="11430"/>
              <a:solidFill>
                <a:srgbClr val="660066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" pitchFamily="34" charset="0"/>
              <a:ea typeface="华文琥珀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400600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Tahoma" charset="0"/>
                <a:ea typeface="宋体" charset="0"/>
              </a:rPr>
              <a:t>高频提升应用</a:t>
            </a:r>
            <a:endParaRPr lang="en-US" altLang="zh-CN" dirty="0">
              <a:effectLst>
                <a:outerShdw blurRad="38100" dist="38100" dir="2700000" algn="tl">
                  <a:srgbClr val="DDDDDD"/>
                </a:outerShdw>
              </a:effectLst>
              <a:latin typeface="Tahoma" charset="0"/>
              <a:ea typeface="宋体" charset="0"/>
            </a:endParaRPr>
          </a:p>
          <a:p>
            <a:pPr lvl="1">
              <a:defRPr/>
            </a:pPr>
            <a:r>
              <a:rPr lang="zh-CN" altLang="en-US" dirty="0">
                <a:latin typeface="Tahoma" charset="0"/>
                <a:ea typeface="宋体" charset="0"/>
              </a:rPr>
              <a:t>印刷过程对文字的处理</a:t>
            </a:r>
            <a:endParaRPr lang="en-US" altLang="zh-CN" dirty="0">
              <a:latin typeface="Tahoma" charset="0"/>
              <a:ea typeface="宋体" charset="0"/>
            </a:endParaRPr>
          </a:p>
          <a:p>
            <a:pPr lvl="1">
              <a:buFont typeface="Wingdings" charset="0"/>
              <a:buNone/>
              <a:defRPr/>
            </a:pPr>
            <a:r>
              <a:rPr lang="en-US" altLang="zh-CN" dirty="0">
                <a:latin typeface="Tahoma" charset="0"/>
                <a:ea typeface="宋体" charset="0"/>
              </a:rPr>
              <a:t>		</a:t>
            </a:r>
            <a:r>
              <a:rPr lang="zh-CN" altLang="en-US" dirty="0">
                <a:latin typeface="Tahoma" charset="0"/>
                <a:ea typeface="宋体" charset="0"/>
              </a:rPr>
              <a:t>原图</a:t>
            </a:r>
            <a:endParaRPr lang="en-US" altLang="zh-CN" dirty="0">
              <a:latin typeface="Tahoma" charset="0"/>
              <a:ea typeface="宋体" charset="0"/>
            </a:endParaRPr>
          </a:p>
          <a:p>
            <a:pPr lvl="1">
              <a:buFont typeface="Wingdings" charset="0"/>
              <a:buNone/>
              <a:defRPr/>
            </a:pPr>
            <a:r>
              <a:rPr lang="en-US" altLang="zh-CN" dirty="0">
                <a:latin typeface="Tahoma" charset="0"/>
                <a:ea typeface="宋体" charset="0"/>
              </a:rPr>
              <a:t>		</a:t>
            </a:r>
            <a:r>
              <a:rPr lang="zh-CN" altLang="en-US" dirty="0">
                <a:latin typeface="Tahoma" charset="0"/>
                <a:ea typeface="宋体" charset="0"/>
              </a:rPr>
              <a:t>高斯模糊</a:t>
            </a:r>
            <a:endParaRPr lang="en-US" altLang="zh-CN" dirty="0">
              <a:latin typeface="Tahoma" charset="0"/>
              <a:ea typeface="宋体" charset="0"/>
            </a:endParaRPr>
          </a:p>
          <a:p>
            <a:pPr lvl="1">
              <a:buFont typeface="Wingdings" charset="0"/>
              <a:buNone/>
              <a:defRPr/>
            </a:pPr>
            <a:r>
              <a:rPr lang="en-US" altLang="zh-CN" dirty="0">
                <a:latin typeface="Tahoma" charset="0"/>
                <a:ea typeface="宋体" charset="0"/>
              </a:rPr>
              <a:t>		</a:t>
            </a:r>
            <a:r>
              <a:rPr lang="zh-CN" altLang="en-US" dirty="0">
                <a:latin typeface="Tahoma" charset="0"/>
                <a:ea typeface="宋体" charset="0"/>
              </a:rPr>
              <a:t>非锐化（原图</a:t>
            </a:r>
            <a:r>
              <a:rPr lang="en-US" altLang="zh-CN" dirty="0">
                <a:latin typeface="Tahoma" charset="0"/>
                <a:ea typeface="宋体" charset="0"/>
              </a:rPr>
              <a:t>-</a:t>
            </a:r>
            <a:r>
              <a:rPr lang="zh-CN" altLang="en-US" dirty="0">
                <a:latin typeface="Tahoma" charset="0"/>
                <a:ea typeface="宋体" charset="0"/>
              </a:rPr>
              <a:t>模糊）</a:t>
            </a:r>
            <a:endParaRPr lang="en-US" altLang="zh-CN" dirty="0">
              <a:latin typeface="Tahoma" charset="0"/>
              <a:ea typeface="宋体" charset="0"/>
            </a:endParaRPr>
          </a:p>
          <a:p>
            <a:pPr lvl="1">
              <a:buFont typeface="Wingdings" charset="0"/>
              <a:buNone/>
              <a:defRPr/>
            </a:pPr>
            <a:r>
              <a:rPr lang="en-US" altLang="zh-CN" dirty="0">
                <a:latin typeface="Tahoma" charset="0"/>
                <a:ea typeface="宋体" charset="0"/>
              </a:rPr>
              <a:t>		</a:t>
            </a:r>
            <a:r>
              <a:rPr lang="zh-CN" altLang="en-US" dirty="0">
                <a:latin typeface="Tahoma" charset="0"/>
                <a:ea typeface="宋体" charset="0"/>
              </a:rPr>
              <a:t>系数为</a:t>
            </a:r>
            <a:r>
              <a:rPr lang="en-US" altLang="zh-CN" dirty="0">
                <a:latin typeface="Tahoma" charset="0"/>
                <a:ea typeface="宋体" charset="0"/>
              </a:rPr>
              <a:t>1</a:t>
            </a:r>
            <a:r>
              <a:rPr lang="zh-CN" altLang="en-US" dirty="0">
                <a:latin typeface="Tahoma" charset="0"/>
                <a:ea typeface="宋体" charset="0"/>
              </a:rPr>
              <a:t>的高频提升</a:t>
            </a:r>
            <a:endParaRPr lang="en-US" altLang="zh-CN" dirty="0">
              <a:latin typeface="Tahoma" charset="0"/>
              <a:ea typeface="宋体" charset="0"/>
            </a:endParaRPr>
          </a:p>
          <a:p>
            <a:pPr lvl="1">
              <a:buFont typeface="Wingdings" charset="0"/>
              <a:buNone/>
              <a:defRPr/>
            </a:pPr>
            <a:r>
              <a:rPr lang="en-US" altLang="zh-CN" dirty="0">
                <a:latin typeface="Tahoma" charset="0"/>
                <a:ea typeface="宋体" charset="0"/>
              </a:rPr>
              <a:t>		</a:t>
            </a:r>
            <a:r>
              <a:rPr lang="zh-CN" altLang="en-US" dirty="0">
                <a:latin typeface="Tahoma" charset="0"/>
                <a:ea typeface="宋体" charset="0"/>
              </a:rPr>
              <a:t>系数大于</a:t>
            </a:r>
            <a:r>
              <a:rPr lang="en-US" altLang="zh-CN" dirty="0">
                <a:latin typeface="Tahoma" charset="0"/>
                <a:ea typeface="宋体" charset="0"/>
              </a:rPr>
              <a:t>1</a:t>
            </a:r>
            <a:r>
              <a:rPr lang="zh-CN" altLang="en-US" dirty="0">
                <a:latin typeface="Tahoma" charset="0"/>
                <a:ea typeface="宋体" charset="0"/>
              </a:rPr>
              <a:t>的提升</a:t>
            </a:r>
          </a:p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3A8CF25-9CDE-DB4A-B8F8-BA71B19ACCF7}" type="datetime1">
              <a:rPr lang="zh-CN" altLang="en-US" smtClean="0"/>
              <a:pPr>
                <a:defRPr/>
              </a:pPr>
              <a:t>16/11/11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数字图像处理</a:t>
            </a:r>
            <a:r>
              <a:rPr lang="en-US" altLang="zh-CN" smtClean="0"/>
              <a:t>-</a:t>
            </a:r>
            <a:r>
              <a:rPr lang="zh-CN" altLang="en-US" smtClean="0"/>
              <a:t>第</a:t>
            </a:r>
            <a:r>
              <a:rPr lang="en-US" altLang="zh-CN" smtClean="0"/>
              <a:t>4</a:t>
            </a:r>
            <a:r>
              <a:rPr lang="zh-CN" altLang="en-US" smtClean="0"/>
              <a:t>讲</a:t>
            </a: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CB10BE-3BDA-4653-8168-CCA7A6ACD1D5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332656"/>
            <a:ext cx="2562225" cy="600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6439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n-US" altLang="zh-CN" b="1" spc="50" dirty="0" smtClean="0">
                <a:ln w="11430"/>
                <a:solidFill>
                  <a:srgbClr val="66006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  <a:cs typeface="+mn-cs"/>
              </a:rPr>
              <a:t>§4.3</a:t>
            </a:r>
            <a:r>
              <a:rPr lang="zh-CN" altLang="en-US" b="1" spc="50" dirty="0" smtClean="0">
                <a:ln w="11430"/>
                <a:solidFill>
                  <a:srgbClr val="66006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  <a:cs typeface="+mn-cs"/>
              </a:rPr>
              <a:t>图像锐化</a:t>
            </a:r>
            <a:endParaRPr lang="zh-CN" altLang="en-US" b="1" spc="50" dirty="0">
              <a:ln w="11430"/>
              <a:solidFill>
                <a:srgbClr val="660066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" pitchFamily="34" charset="0"/>
              <a:ea typeface="华文琥珀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472608"/>
          </a:xfrm>
        </p:spPr>
        <p:txBody>
          <a:bodyPr/>
          <a:lstStyle/>
          <a:p>
            <a:r>
              <a:rPr kumimoji="1" lang="zh-CN" altLang="en-US" sz="2800" dirty="0" smtClean="0"/>
              <a:t>其他图像锐化模板</a:t>
            </a:r>
            <a:endParaRPr kumimoji="1" lang="en-US" altLang="zh-CN" sz="2800" dirty="0" smtClean="0"/>
          </a:p>
          <a:p>
            <a:pPr lvl="1"/>
            <a:r>
              <a:rPr kumimoji="1" lang="en-US" altLang="zh-CN" sz="2400" dirty="0" err="1" smtClean="0"/>
              <a:t>Sobel</a:t>
            </a:r>
            <a:r>
              <a:rPr kumimoji="1" lang="zh-CN" altLang="en-US" sz="2400" dirty="0" smtClean="0"/>
              <a:t>算子</a:t>
            </a:r>
            <a:endParaRPr kumimoji="1" lang="en-US" altLang="zh-CN" sz="2400" dirty="0" smtClean="0"/>
          </a:p>
          <a:p>
            <a:pPr lvl="1"/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sz="4000" dirty="0" smtClean="0"/>
          </a:p>
          <a:p>
            <a:pPr lvl="1"/>
            <a:r>
              <a:rPr kumimoji="1" lang="en-US" altLang="zh-CN" sz="2400" dirty="0" smtClean="0"/>
              <a:t>Prewitt</a:t>
            </a:r>
            <a:r>
              <a:rPr kumimoji="1" lang="zh-CN" altLang="en-US" sz="2400" dirty="0" smtClean="0"/>
              <a:t>算子</a:t>
            </a:r>
            <a:endParaRPr kumimoji="1" lang="en-US" altLang="zh-CN" sz="2400" dirty="0" smtClean="0"/>
          </a:p>
          <a:p>
            <a:pPr lvl="1"/>
            <a:endParaRPr kumimoji="1" lang="en-US" altLang="zh-CN" sz="2400" dirty="0"/>
          </a:p>
          <a:p>
            <a:pPr lvl="1"/>
            <a:endParaRPr kumimoji="1" lang="en-US" altLang="zh-CN" sz="2400" dirty="0" smtClean="0"/>
          </a:p>
          <a:p>
            <a:pPr lvl="1"/>
            <a:endParaRPr kumimoji="1" lang="en-US" altLang="zh-CN" sz="2400" dirty="0"/>
          </a:p>
          <a:p>
            <a:pPr lvl="1">
              <a:lnSpc>
                <a:spcPct val="120000"/>
              </a:lnSpc>
            </a:pPr>
            <a:r>
              <a:rPr kumimoji="1" lang="zh-CN" altLang="en-US" sz="2400" dirty="0" smtClean="0"/>
              <a:t>以上两种算子都是水平差分</a:t>
            </a:r>
            <a:r>
              <a:rPr kumimoji="1" lang="en-US" altLang="zh-CN" sz="2400" dirty="0" err="1" smtClean="0"/>
              <a:t>Dx</a:t>
            </a:r>
            <a:r>
              <a:rPr kumimoji="1" lang="zh-CN" altLang="en-US" sz="2400" dirty="0" smtClean="0"/>
              <a:t>和垂直差分</a:t>
            </a:r>
            <a:r>
              <a:rPr kumimoji="1" lang="en-US" altLang="zh-CN" sz="2400" dirty="0" err="1" smtClean="0"/>
              <a:t>Dy</a:t>
            </a:r>
            <a:r>
              <a:rPr kumimoji="1" lang="zh-CN" altLang="en-US" sz="2400" dirty="0" smtClean="0"/>
              <a:t>分别计算</a:t>
            </a:r>
            <a:endParaRPr kumimoji="1" lang="en-US" altLang="zh-CN" sz="2400" dirty="0" smtClean="0"/>
          </a:p>
          <a:p>
            <a:pPr lvl="1">
              <a:lnSpc>
                <a:spcPct val="120000"/>
              </a:lnSpc>
            </a:pPr>
            <a:r>
              <a:rPr kumimoji="1" lang="zh-CN" altLang="en-US" sz="2400" dirty="0" smtClean="0"/>
              <a:t>其综合方式可以采用                        或者</a:t>
            </a:r>
            <a:endParaRPr kumimoji="1" lang="zh-CN" alt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3A8CF25-9CDE-DB4A-B8F8-BA71B19ACCF7}" type="datetime1">
              <a:rPr lang="zh-CN" altLang="en-US" smtClean="0"/>
              <a:pPr>
                <a:defRPr/>
              </a:pPr>
              <a:t>16/11/11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数字图像处理</a:t>
            </a:r>
            <a:r>
              <a:rPr lang="en-US" altLang="zh-CN" smtClean="0"/>
              <a:t>-</a:t>
            </a:r>
            <a:r>
              <a:rPr lang="zh-CN" altLang="en-US" smtClean="0"/>
              <a:t>第</a:t>
            </a:r>
            <a:r>
              <a:rPr lang="en-US" altLang="zh-CN" smtClean="0"/>
              <a:t>4</a:t>
            </a:r>
            <a:r>
              <a:rPr lang="zh-CN" altLang="en-US" smtClean="0"/>
              <a:t>讲</a:t>
            </a: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CB10BE-3BDA-4653-8168-CCA7A6ACD1D5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087427"/>
              </p:ext>
            </p:extLst>
          </p:nvPr>
        </p:nvGraphicFramePr>
        <p:xfrm>
          <a:off x="1043608" y="2132856"/>
          <a:ext cx="136815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6050"/>
                <a:gridCol w="456050"/>
                <a:gridCol w="4560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445704"/>
              </p:ext>
            </p:extLst>
          </p:nvPr>
        </p:nvGraphicFramePr>
        <p:xfrm>
          <a:off x="3059832" y="2132856"/>
          <a:ext cx="136815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6050"/>
                <a:gridCol w="456050"/>
                <a:gridCol w="4560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532200"/>
              </p:ext>
            </p:extLst>
          </p:nvPr>
        </p:nvGraphicFramePr>
        <p:xfrm>
          <a:off x="1043608" y="3861048"/>
          <a:ext cx="136815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6050"/>
                <a:gridCol w="456050"/>
                <a:gridCol w="4560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036047"/>
              </p:ext>
            </p:extLst>
          </p:nvPr>
        </p:nvGraphicFramePr>
        <p:xfrm>
          <a:off x="3059832" y="3861048"/>
          <a:ext cx="136815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6050"/>
                <a:gridCol w="456050"/>
                <a:gridCol w="4560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9507395"/>
              </p:ext>
            </p:extLst>
          </p:nvPr>
        </p:nvGraphicFramePr>
        <p:xfrm>
          <a:off x="4211960" y="5517232"/>
          <a:ext cx="1338262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0" name="Equation" r:id="rId4" imgW="658080" imgH="319680" progId="">
                  <p:embed/>
                </p:oleObj>
              </mc:Choice>
              <mc:Fallback>
                <p:oleObj name="Equation" r:id="rId4" imgW="658080" imgH="319680" progId="">
                  <p:embed/>
                  <p:pic>
                    <p:nvPicPr>
                      <p:cNvPr id="0" name="Picture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960" y="5517232"/>
                        <a:ext cx="1338262" cy="660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6346912"/>
              </p:ext>
            </p:extLst>
          </p:nvPr>
        </p:nvGraphicFramePr>
        <p:xfrm>
          <a:off x="6480175" y="5541963"/>
          <a:ext cx="126365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1" name="Equation" r:id="rId6" imgW="621360" imgH="292320" progId="">
                  <p:embed/>
                </p:oleObj>
              </mc:Choice>
              <mc:Fallback>
                <p:oleObj name="Equation" r:id="rId6" imgW="621360" imgH="292320" progId="">
                  <p:embed/>
                  <p:pic>
                    <p:nvPicPr>
                      <p:cNvPr id="0" name="Picture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0175" y="5541963"/>
                        <a:ext cx="1263650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24128" y="764704"/>
            <a:ext cx="2023492" cy="196217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24128" y="3068960"/>
            <a:ext cx="2016224" cy="197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64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n-US" altLang="zh-CN" b="1" spc="50" dirty="0" smtClean="0">
                <a:ln w="11430"/>
                <a:solidFill>
                  <a:srgbClr val="66006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  <a:cs typeface="+mn-cs"/>
              </a:rPr>
              <a:t>§4.3</a:t>
            </a:r>
            <a:r>
              <a:rPr lang="zh-CN" altLang="en-US" b="1" spc="50" dirty="0" smtClean="0">
                <a:ln w="11430"/>
                <a:solidFill>
                  <a:srgbClr val="66006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  <a:cs typeface="+mn-cs"/>
              </a:rPr>
              <a:t>图像锐化</a:t>
            </a:r>
            <a:endParaRPr lang="zh-CN" altLang="en-US" b="1" spc="50" dirty="0">
              <a:ln w="11430"/>
              <a:solidFill>
                <a:srgbClr val="660066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" pitchFamily="34" charset="0"/>
              <a:ea typeface="华文琥珀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400600"/>
          </a:xfrm>
        </p:spPr>
        <p:txBody>
          <a:bodyPr/>
          <a:lstStyle/>
          <a:p>
            <a:r>
              <a:rPr kumimoji="1" lang="en-US" altLang="zh-CN" dirty="0" err="1" smtClean="0"/>
              <a:t>sobel</a:t>
            </a:r>
            <a:r>
              <a:rPr kumimoji="1" lang="zh-CN" altLang="en-US" dirty="0" smtClean="0"/>
              <a:t>和</a:t>
            </a:r>
            <a:r>
              <a:rPr kumimoji="1" lang="en-US" altLang="zh-CN" dirty="0" err="1" smtClean="0"/>
              <a:t>prewitt</a:t>
            </a:r>
            <a:r>
              <a:rPr kumimoji="1" lang="zh-CN" altLang="en-US" dirty="0" smtClean="0"/>
              <a:t>对抗噪声能力比拉普拉斯好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pPr lvl="1"/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3A8CF25-9CDE-DB4A-B8F8-BA71B19ACCF7}" type="datetime1">
              <a:rPr lang="zh-CN" altLang="en-US" smtClean="0"/>
              <a:pPr>
                <a:defRPr/>
              </a:pPr>
              <a:t>16/11/11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数字图像处理</a:t>
            </a:r>
            <a:r>
              <a:rPr lang="en-US" altLang="zh-CN" smtClean="0"/>
              <a:t>-</a:t>
            </a:r>
            <a:r>
              <a:rPr lang="zh-CN" altLang="en-US" smtClean="0"/>
              <a:t>第</a:t>
            </a:r>
            <a:r>
              <a:rPr lang="en-US" altLang="zh-CN" smtClean="0"/>
              <a:t>4</a:t>
            </a:r>
            <a:r>
              <a:rPr lang="zh-CN" altLang="en-US" smtClean="0"/>
              <a:t>讲</a:t>
            </a: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CB10BE-3BDA-4653-8168-CCA7A6ACD1D5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9592" y="1916832"/>
            <a:ext cx="7236296" cy="21911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9592" y="4149080"/>
            <a:ext cx="7268416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805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n-US" altLang="zh-CN" b="1" spc="50" dirty="0" smtClean="0">
                <a:ln w="11430"/>
                <a:solidFill>
                  <a:srgbClr val="66006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  <a:cs typeface="+mn-cs"/>
              </a:rPr>
              <a:t>§4.3</a:t>
            </a:r>
            <a:r>
              <a:rPr lang="zh-CN" altLang="en-US" b="1" spc="50" dirty="0" smtClean="0">
                <a:ln w="11430"/>
                <a:solidFill>
                  <a:srgbClr val="66006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  <a:cs typeface="+mn-cs"/>
              </a:rPr>
              <a:t>图像锐化</a:t>
            </a:r>
            <a:endParaRPr lang="zh-CN" altLang="en-US" b="1" spc="50" dirty="0">
              <a:ln w="11430"/>
              <a:solidFill>
                <a:srgbClr val="660066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" pitchFamily="34" charset="0"/>
              <a:ea typeface="华文琥珀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400600"/>
          </a:xfrm>
        </p:spPr>
        <p:txBody>
          <a:bodyPr/>
          <a:lstStyle/>
          <a:p>
            <a:r>
              <a:rPr kumimoji="1" lang="zh-CN" altLang="en-US" dirty="0" smtClean="0"/>
              <a:t>空间滤波方法的综合应用</a:t>
            </a:r>
            <a:endParaRPr kumimoji="1" lang="en-US" altLang="zh-CN" dirty="0" smtClean="0"/>
          </a:p>
          <a:p>
            <a:pPr lvl="1"/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3A8CF25-9CDE-DB4A-B8F8-BA71B19ACCF7}" type="datetime1">
              <a:rPr lang="zh-CN" altLang="en-US" smtClean="0"/>
              <a:pPr>
                <a:defRPr/>
              </a:pPr>
              <a:t>16/11/11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数字图像处理</a:t>
            </a:r>
            <a:r>
              <a:rPr lang="en-US" altLang="zh-CN" smtClean="0"/>
              <a:t>-</a:t>
            </a:r>
            <a:r>
              <a:rPr lang="zh-CN" altLang="en-US" smtClean="0"/>
              <a:t>第</a:t>
            </a:r>
            <a:r>
              <a:rPr lang="en-US" altLang="zh-CN" smtClean="0"/>
              <a:t>4</a:t>
            </a:r>
            <a:r>
              <a:rPr lang="zh-CN" altLang="en-US" smtClean="0"/>
              <a:t>讲</a:t>
            </a: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CB10BE-3BDA-4653-8168-CCA7A6ACD1D5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72816"/>
            <a:ext cx="7128792" cy="4905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57385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pPr algn="l"/>
            <a:r>
              <a:rPr lang="zh-CN" altLang="en-US" spc="10" dirty="0" smtClean="0">
                <a:solidFill>
                  <a:srgbClr val="0000FF"/>
                </a:solidFill>
                <a:effectLst>
                  <a:glow rad="76200">
                    <a:srgbClr val="FF00FF">
                      <a:alpha val="97000"/>
                    </a:srgbClr>
                  </a:glow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 pitchFamily="34" charset="0"/>
                <a:ea typeface="华文琥珀"/>
                <a:cs typeface="+mn-cs"/>
              </a:rPr>
              <a:t>本讲学习目标</a:t>
            </a:r>
            <a:endParaRPr lang="zh-CN" altLang="en-US" sz="5400" spc="10" dirty="0">
              <a:solidFill>
                <a:srgbClr val="0000FF"/>
              </a:solidFill>
              <a:effectLst>
                <a:glow rad="76200">
                  <a:srgbClr val="FF00FF">
                    <a:alpha val="97000"/>
                  </a:srgbClr>
                </a:glow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Calibri" pitchFamily="34" charset="0"/>
              <a:ea typeface="华文琥珀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256584"/>
          </a:xfrm>
        </p:spPr>
        <p:txBody>
          <a:bodyPr/>
          <a:lstStyle/>
          <a:p>
            <a:r>
              <a:rPr kumimoji="1" lang="zh-CN" altLang="en-US" sz="2800" dirty="0" smtClean="0"/>
              <a:t>基本概念</a:t>
            </a:r>
            <a:endParaRPr kumimoji="1" lang="en-US" altLang="zh-CN" sz="2800" dirty="0" smtClean="0"/>
          </a:p>
          <a:p>
            <a:pPr lvl="1"/>
            <a:r>
              <a:rPr kumimoji="1" lang="zh-CN" altLang="en-US" sz="2400" dirty="0" smtClean="0"/>
              <a:t>邻域运算的空域增强</a:t>
            </a:r>
            <a:endParaRPr kumimoji="1" lang="en-US" altLang="zh-CN" sz="2400" dirty="0"/>
          </a:p>
          <a:p>
            <a:pPr lvl="2"/>
            <a:r>
              <a:rPr kumimoji="1" lang="en-US" altLang="en-US" sz="2000" dirty="0" smtClean="0">
                <a:latin typeface="+mn-ea"/>
              </a:rPr>
              <a:t>平滑</a:t>
            </a:r>
            <a:r>
              <a:rPr kumimoji="1" lang="en-US" altLang="en-US" sz="2000" dirty="0">
                <a:latin typeface="+mn-ea"/>
              </a:rPr>
              <a:t>作用的低通</a:t>
            </a:r>
            <a:r>
              <a:rPr kumimoji="1" lang="en-US" altLang="en-US" sz="2000" dirty="0" smtClean="0">
                <a:latin typeface="+mn-ea"/>
              </a:rPr>
              <a:t>滤波</a:t>
            </a:r>
            <a:r>
              <a:rPr kumimoji="1" lang="zh-CN" altLang="en-US" sz="2000" dirty="0" smtClean="0"/>
              <a:t>锐化作用的高通滤波</a:t>
            </a:r>
            <a:endParaRPr kumimoji="1" lang="en-US" altLang="zh-CN" sz="2000" dirty="0" smtClean="0"/>
          </a:p>
          <a:p>
            <a:pPr lvl="2"/>
            <a:r>
              <a:rPr kumimoji="1" lang="zh-CN" altLang="en-US" sz="2000" dirty="0" smtClean="0"/>
              <a:t>平滑与保边缘、锐化与抗噪声的矛盾</a:t>
            </a:r>
            <a:endParaRPr kumimoji="1" lang="en-US" altLang="zh-CN" sz="2400" dirty="0" smtClean="0"/>
          </a:p>
          <a:p>
            <a:r>
              <a:rPr kumimoji="1" lang="zh-CN" altLang="en-US" sz="2800" dirty="0" smtClean="0"/>
              <a:t>基本算法</a:t>
            </a:r>
            <a:endParaRPr kumimoji="1" lang="en-US" altLang="zh-CN" sz="2800" dirty="0" smtClean="0"/>
          </a:p>
          <a:p>
            <a:pPr lvl="1"/>
            <a:r>
              <a:rPr kumimoji="1" lang="zh-CN" altLang="en-US" sz="2400" dirty="0" smtClean="0"/>
              <a:t>熟练掌握均值滤波、中值滤波、高频增强、拉普拉斯算子等基本空域滤波算法</a:t>
            </a:r>
            <a:endParaRPr kumimoji="1" lang="en-US" altLang="zh-CN" sz="2000" dirty="0" smtClean="0"/>
          </a:p>
          <a:p>
            <a:r>
              <a:rPr kumimoji="1" lang="zh-CN" altLang="en-US" sz="2800" dirty="0" smtClean="0"/>
              <a:t>基本应用</a:t>
            </a:r>
            <a:endParaRPr kumimoji="1" lang="en-US" altLang="zh-CN" sz="2800" dirty="0" smtClean="0"/>
          </a:p>
          <a:p>
            <a:pPr lvl="1"/>
            <a:r>
              <a:rPr kumimoji="1" lang="zh-CN" altLang="en-US" sz="2400" dirty="0" smtClean="0"/>
              <a:t>图像去噪、边界增强</a:t>
            </a:r>
            <a:endParaRPr kumimoji="1" lang="en-US" altLang="zh-CN" sz="2400" dirty="0"/>
          </a:p>
          <a:p>
            <a:r>
              <a:rPr kumimoji="1" lang="zh-CN" altLang="en-US" sz="2800" dirty="0" smtClean="0"/>
              <a:t>编程实验</a:t>
            </a:r>
            <a:endParaRPr kumimoji="1" lang="en-US" altLang="zh-CN" sz="2800" dirty="0" smtClean="0"/>
          </a:p>
          <a:p>
            <a:pPr lvl="1"/>
            <a:r>
              <a:rPr kumimoji="1" lang="zh-CN" altLang="en-US" sz="2400" dirty="0" smtClean="0"/>
              <a:t>实现基本的空域滤波，完成平滑和锐化的增强作用</a:t>
            </a:r>
            <a:endParaRPr kumimoji="1" lang="en-US" altLang="zh-CN" sz="2400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3CB2C07-D8E1-7345-8AAA-BA4F0845E370}" type="datetime1">
              <a:rPr lang="zh-CN" altLang="en-US" smtClean="0"/>
              <a:pPr>
                <a:defRPr/>
              </a:pPr>
              <a:t>16/11/11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数字图像处理</a:t>
            </a:r>
            <a:r>
              <a:rPr lang="en-US" altLang="zh-CN" smtClean="0"/>
              <a:t>-</a:t>
            </a:r>
            <a:r>
              <a:rPr lang="zh-CN" altLang="en-US" smtClean="0"/>
              <a:t>第</a:t>
            </a:r>
            <a:r>
              <a:rPr lang="en-US" altLang="zh-CN" smtClean="0"/>
              <a:t>4</a:t>
            </a:r>
            <a:r>
              <a:rPr lang="zh-CN" altLang="en-US" smtClean="0"/>
              <a:t>讲</a:t>
            </a: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CB10BE-3BDA-4653-8168-CCA7A6ACD1D5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5208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pPr algn="l"/>
            <a:r>
              <a:rPr lang="zh-CN" altLang="en-US" spc="10" dirty="0" smtClean="0">
                <a:solidFill>
                  <a:srgbClr val="0000FF"/>
                </a:solidFill>
                <a:effectLst>
                  <a:glow rad="76200">
                    <a:srgbClr val="FF00FF">
                      <a:alpha val="97000"/>
                    </a:srgbClr>
                  </a:glow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 pitchFamily="34" charset="0"/>
                <a:ea typeface="华文琥珀"/>
                <a:cs typeface="+mn-cs"/>
              </a:rPr>
              <a:t>本讲小结</a:t>
            </a:r>
            <a:endParaRPr lang="zh-CN" altLang="en-US" sz="5400" spc="10" dirty="0">
              <a:solidFill>
                <a:srgbClr val="0000FF"/>
              </a:solidFill>
              <a:effectLst>
                <a:glow rad="76200">
                  <a:srgbClr val="FF00FF">
                    <a:alpha val="97000"/>
                  </a:srgbClr>
                </a:glow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Calibri" pitchFamily="34" charset="0"/>
              <a:ea typeface="华文琥珀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256584"/>
          </a:xfrm>
        </p:spPr>
        <p:txBody>
          <a:bodyPr/>
          <a:lstStyle/>
          <a:p>
            <a:r>
              <a:rPr kumimoji="1" lang="zh-CN" altLang="en-US" sz="2400" dirty="0" smtClean="0"/>
              <a:t>空域滤波概念</a:t>
            </a:r>
            <a:endParaRPr kumimoji="1" lang="en-US" altLang="zh-CN" sz="2400" dirty="0" smtClean="0"/>
          </a:p>
          <a:p>
            <a:pPr lvl="1"/>
            <a:r>
              <a:rPr kumimoji="1" lang="zh-CN" altLang="en-US" sz="2000" dirty="0" smtClean="0"/>
              <a:t>邻域模板运算与点运算的差别，运算方法</a:t>
            </a:r>
            <a:endParaRPr kumimoji="1" lang="en-US" altLang="zh-CN" sz="2000" dirty="0" smtClean="0"/>
          </a:p>
          <a:p>
            <a:pPr lvl="1"/>
            <a:r>
              <a:rPr kumimoji="1" lang="zh-CN" altLang="en-US" sz="2000" dirty="0" smtClean="0"/>
              <a:t>空域滤波运算的频域意义，平滑</a:t>
            </a:r>
            <a:r>
              <a:rPr kumimoji="1" lang="en-US" altLang="zh-CN" sz="2000" dirty="0" smtClean="0"/>
              <a:t>-</a:t>
            </a:r>
            <a:r>
              <a:rPr kumimoji="1" lang="zh-CN" altLang="en-US" sz="2000" dirty="0" smtClean="0"/>
              <a:t>低通、锐化</a:t>
            </a:r>
            <a:r>
              <a:rPr kumimoji="1" lang="en-US" altLang="zh-CN" sz="2000" dirty="0" smtClean="0"/>
              <a:t>-</a:t>
            </a:r>
            <a:r>
              <a:rPr kumimoji="1" lang="zh-CN" altLang="en-US" sz="2000" dirty="0" smtClean="0"/>
              <a:t>高通</a:t>
            </a:r>
            <a:endParaRPr kumimoji="1" lang="en-US" altLang="zh-CN" sz="2000" dirty="0"/>
          </a:p>
          <a:p>
            <a:r>
              <a:rPr kumimoji="1" lang="zh-CN" altLang="en-US" sz="2400" dirty="0" smtClean="0"/>
              <a:t>平滑滤波</a:t>
            </a:r>
            <a:endParaRPr kumimoji="1" lang="en-US" altLang="zh-CN" sz="2400" dirty="0" smtClean="0"/>
          </a:p>
          <a:p>
            <a:pPr lvl="1"/>
            <a:r>
              <a:rPr kumimoji="1" lang="zh-CN" altLang="en-US" sz="2000" dirty="0" smtClean="0"/>
              <a:t>基本平滑滤波算法</a:t>
            </a:r>
            <a:endParaRPr kumimoji="1" lang="en-US" altLang="zh-CN" sz="2000" dirty="0"/>
          </a:p>
          <a:p>
            <a:pPr lvl="2"/>
            <a:r>
              <a:rPr kumimoji="1" lang="zh-CN" altLang="en-US" sz="1800" dirty="0" smtClean="0"/>
              <a:t>邻域平均加权、高斯加权、中值滤波</a:t>
            </a:r>
            <a:endParaRPr kumimoji="1" lang="en-US" altLang="zh-CN" sz="1800" dirty="0" smtClean="0"/>
          </a:p>
          <a:p>
            <a:pPr lvl="1"/>
            <a:r>
              <a:rPr kumimoji="1" lang="zh-CN" altLang="en-US" sz="2000" dirty="0" smtClean="0"/>
              <a:t>平滑滤波应用：去噪声、突出大目标</a:t>
            </a:r>
            <a:endParaRPr kumimoji="1" lang="en-US" altLang="zh-CN" sz="2000" dirty="0" smtClean="0"/>
          </a:p>
          <a:p>
            <a:pPr lvl="1"/>
            <a:r>
              <a:rPr kumimoji="1" lang="zh-CN" altLang="en-US" sz="2000" dirty="0" smtClean="0"/>
              <a:t>问题：平滑与保有用细节的矛盾以及解决思路</a:t>
            </a:r>
            <a:endParaRPr kumimoji="1" lang="en-US" altLang="zh-CN" sz="2000" dirty="0"/>
          </a:p>
          <a:p>
            <a:r>
              <a:rPr kumimoji="1" lang="zh-CN" altLang="en-US" sz="2400" dirty="0" smtClean="0"/>
              <a:t>锐化滤波</a:t>
            </a:r>
            <a:endParaRPr kumimoji="1" lang="en-US" altLang="zh-CN" sz="2400" dirty="0" smtClean="0"/>
          </a:p>
          <a:p>
            <a:pPr lvl="1"/>
            <a:r>
              <a:rPr kumimoji="1" lang="zh-CN" altLang="en-US" sz="2000" dirty="0" smtClean="0"/>
              <a:t>基本锐化滤波算法</a:t>
            </a:r>
            <a:endParaRPr kumimoji="1" lang="en-US" altLang="zh-CN" sz="2000" dirty="0" smtClean="0"/>
          </a:p>
          <a:p>
            <a:pPr lvl="2"/>
            <a:r>
              <a:rPr kumimoji="1" lang="zh-CN" altLang="en-US" sz="1600" dirty="0" smtClean="0"/>
              <a:t>拉普拉斯、</a:t>
            </a:r>
            <a:r>
              <a:rPr kumimoji="1" lang="en-US" altLang="zh-CN" sz="1600" dirty="0" err="1" smtClean="0"/>
              <a:t>sobel</a:t>
            </a:r>
            <a:r>
              <a:rPr kumimoji="1" lang="zh-CN" altLang="en-US" sz="1600" dirty="0" smtClean="0"/>
              <a:t>、</a:t>
            </a:r>
            <a:r>
              <a:rPr kumimoji="1" lang="en-US" altLang="zh-CN" sz="1600" dirty="0" err="1" smtClean="0"/>
              <a:t>prewitt</a:t>
            </a:r>
            <a:endParaRPr kumimoji="1" lang="en-US" altLang="zh-CN" sz="1600" dirty="0" smtClean="0"/>
          </a:p>
          <a:p>
            <a:pPr lvl="1"/>
            <a:r>
              <a:rPr kumimoji="1" lang="zh-CN" altLang="en-US" sz="2000" dirty="0" smtClean="0"/>
              <a:t>锐化滤波应用：提取边界、高频增强</a:t>
            </a:r>
            <a:endParaRPr kumimoji="1" lang="en-US" altLang="zh-CN" sz="2000" dirty="0" smtClean="0"/>
          </a:p>
          <a:p>
            <a:pPr lvl="1"/>
            <a:r>
              <a:rPr kumimoji="1" lang="zh-CN" altLang="en-US" sz="2000" dirty="0" smtClean="0"/>
              <a:t>问题：受噪声影响，</a:t>
            </a:r>
            <a:r>
              <a:rPr kumimoji="1" lang="en-US" altLang="zh-CN" sz="2000" dirty="0" smtClean="0"/>
              <a:t>LOG</a:t>
            </a:r>
            <a:r>
              <a:rPr kumimoji="1" lang="zh-CN" altLang="en-US" sz="2000" dirty="0" smtClean="0"/>
              <a:t>算子的构造</a:t>
            </a:r>
            <a:endParaRPr kumimoji="1" lang="zh-CN" altLang="en-US" sz="20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30F02B8-A547-B547-9B1D-81BFEA65ADA8}" type="datetime1">
              <a:rPr lang="zh-CN" altLang="en-US" smtClean="0"/>
              <a:pPr>
                <a:defRPr/>
              </a:pPr>
              <a:t>16/11/11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数字图像处理</a:t>
            </a:r>
            <a:r>
              <a:rPr lang="en-US" altLang="zh-CN" smtClean="0"/>
              <a:t>-</a:t>
            </a:r>
            <a:r>
              <a:rPr lang="zh-CN" altLang="en-US" smtClean="0"/>
              <a:t>第</a:t>
            </a:r>
            <a:r>
              <a:rPr lang="en-US" altLang="zh-CN" smtClean="0"/>
              <a:t>4</a:t>
            </a:r>
            <a:r>
              <a:rPr lang="zh-CN" altLang="en-US" smtClean="0"/>
              <a:t>讲</a:t>
            </a: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CB10BE-3BDA-4653-8168-CCA7A6ACD1D5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56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n-US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  <a:cs typeface="+mn-cs"/>
              </a:rPr>
              <a:t>课堂实验</a:t>
            </a:r>
            <a:endParaRPr lang="zh-CN" alt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" pitchFamily="34" charset="0"/>
              <a:ea typeface="华文琥珀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400600"/>
          </a:xfrm>
        </p:spPr>
        <p:txBody>
          <a:bodyPr/>
          <a:lstStyle/>
          <a:p>
            <a:r>
              <a:rPr kumimoji="1" lang="zh-CN" altLang="en-US" sz="2400" dirty="0" smtClean="0"/>
              <a:t>实验目的</a:t>
            </a:r>
            <a:endParaRPr kumimoji="1" lang="en-US" altLang="zh-CN" sz="2400" dirty="0" smtClean="0"/>
          </a:p>
          <a:p>
            <a:pPr lvl="1"/>
            <a:r>
              <a:rPr kumimoji="1" lang="zh-CN" altLang="en-US" sz="2000" dirty="0" smtClean="0"/>
              <a:t>了解模板运算方式图像增强</a:t>
            </a:r>
            <a:r>
              <a:rPr kumimoji="1" lang="zh-CN" altLang="en-US" sz="2000" dirty="0"/>
              <a:t>的功能和基本原理</a:t>
            </a:r>
            <a:endParaRPr kumimoji="1" lang="en-US" altLang="zh-CN" sz="2000" dirty="0"/>
          </a:p>
          <a:p>
            <a:pPr lvl="1"/>
            <a:r>
              <a:rPr kumimoji="1" lang="zh-CN" altLang="en-US" sz="2000" dirty="0" smtClean="0"/>
              <a:t>掌握基本图像平滑滤波、锐化滤波的增强方法</a:t>
            </a:r>
            <a:endParaRPr kumimoji="1" lang="en-US" altLang="zh-CN" sz="2000" dirty="0" smtClean="0"/>
          </a:p>
          <a:p>
            <a:r>
              <a:rPr kumimoji="1" lang="zh-CN" altLang="en-US" sz="2400" dirty="0" smtClean="0"/>
              <a:t>实验内容</a:t>
            </a:r>
            <a:endParaRPr kumimoji="1" lang="en-US" altLang="zh-CN" sz="2400" dirty="0" smtClean="0"/>
          </a:p>
          <a:p>
            <a:pPr lvl="1"/>
            <a:r>
              <a:rPr kumimoji="1" lang="zh-CN" altLang="en-US" sz="2000" dirty="0" smtClean="0"/>
              <a:t>平滑滤波实验</a:t>
            </a:r>
            <a:endParaRPr kumimoji="1" lang="en-US" altLang="zh-CN" sz="2000" dirty="0" smtClean="0"/>
          </a:p>
          <a:p>
            <a:pPr lvl="2"/>
            <a:r>
              <a:rPr kumimoji="1" lang="zh-CN" altLang="en-US" sz="1800" dirty="0" smtClean="0"/>
              <a:t>给图像叠加高斯噪声、椒盐噪声</a:t>
            </a:r>
            <a:endParaRPr kumimoji="1" lang="en-US" altLang="zh-CN" sz="1800" dirty="0" smtClean="0"/>
          </a:p>
          <a:p>
            <a:pPr lvl="2"/>
            <a:r>
              <a:rPr kumimoji="1" lang="zh-CN" altLang="en-US" sz="1800" dirty="0" smtClean="0"/>
              <a:t>验证邻域平均、高斯加权、中值滤波在不同窗口时候对不同噪声的处理效果</a:t>
            </a:r>
            <a:endParaRPr kumimoji="1" lang="en-US" altLang="zh-CN" sz="1800" dirty="0" smtClean="0"/>
          </a:p>
          <a:p>
            <a:pPr lvl="1"/>
            <a:r>
              <a:rPr kumimoji="1" lang="zh-CN" altLang="en-US" sz="2000" dirty="0" smtClean="0"/>
              <a:t>锐化滤波实现</a:t>
            </a:r>
            <a:endParaRPr kumimoji="1" lang="en-US" altLang="zh-CN" sz="2000" dirty="0" smtClean="0"/>
          </a:p>
          <a:p>
            <a:pPr lvl="2"/>
            <a:r>
              <a:rPr kumimoji="1" lang="zh-CN" altLang="en-US" sz="1800" dirty="0" smtClean="0"/>
              <a:t>验证拉普拉斯、</a:t>
            </a:r>
            <a:r>
              <a:rPr kumimoji="1" lang="en-US" altLang="zh-CN" sz="1800" dirty="0" err="1" smtClean="0"/>
              <a:t>sobel</a:t>
            </a:r>
            <a:r>
              <a:rPr kumimoji="1" lang="zh-CN" altLang="en-US" sz="1800" dirty="0" smtClean="0"/>
              <a:t>算子在不同噪声图像下的锐化效果</a:t>
            </a:r>
            <a:endParaRPr kumimoji="1" lang="en-US" altLang="zh-CN" sz="1800" dirty="0" smtClean="0"/>
          </a:p>
          <a:p>
            <a:pPr lvl="1"/>
            <a:r>
              <a:rPr kumimoji="1" lang="zh-CN" altLang="en-US" sz="2200" dirty="0" smtClean="0"/>
              <a:t>平滑、锐化滤波应用</a:t>
            </a:r>
            <a:endParaRPr kumimoji="1" lang="en-US" altLang="zh-CN" sz="2200" dirty="0" smtClean="0"/>
          </a:p>
          <a:p>
            <a:pPr lvl="2"/>
            <a:r>
              <a:rPr kumimoji="1" lang="zh-CN" altLang="en-US" sz="1800" dirty="0" smtClean="0"/>
              <a:t>提取图像大目标、高频提升效果验证</a:t>
            </a:r>
            <a:endParaRPr kumimoji="1" lang="en-US" altLang="zh-CN" sz="1800" dirty="0" smtClean="0"/>
          </a:p>
          <a:p>
            <a:r>
              <a:rPr kumimoji="1" lang="zh-CN" altLang="en-US" sz="2400" dirty="0" smtClean="0"/>
              <a:t>验收要求</a:t>
            </a:r>
            <a:endParaRPr kumimoji="1" lang="en-US" altLang="zh-CN" sz="2400" dirty="0" smtClean="0"/>
          </a:p>
          <a:p>
            <a:pPr lvl="1"/>
            <a:r>
              <a:rPr kumimoji="1" lang="zh-CN" altLang="en-US" sz="1800" dirty="0"/>
              <a:t>根据各项实验内容，</a:t>
            </a:r>
            <a:r>
              <a:rPr kumimoji="1" lang="zh-CN" altLang="en-US" sz="1800" dirty="0" smtClean="0"/>
              <a:t>验证所编程序能否改变图像属性，</a:t>
            </a:r>
            <a:r>
              <a:rPr kumimoji="1" lang="zh-CN" altLang="en-US" sz="1800" dirty="0"/>
              <a:t>达</a:t>
            </a:r>
            <a:r>
              <a:rPr kumimoji="1" lang="zh-CN" altLang="en-US" sz="1800" dirty="0" smtClean="0"/>
              <a:t>到要求</a:t>
            </a:r>
            <a:endParaRPr kumimoji="1" lang="en-US" altLang="zh-CN" sz="1800" dirty="0"/>
          </a:p>
          <a:p>
            <a:pPr lvl="1"/>
            <a:endParaRPr kumimoji="1" lang="en-US" altLang="zh-CN" sz="2400" dirty="0" smtClean="0"/>
          </a:p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373E484-5919-0146-83F2-77B795DBF23C}" type="datetime1">
              <a:rPr lang="zh-CN" altLang="en-US" smtClean="0"/>
              <a:pPr>
                <a:defRPr/>
              </a:pPr>
              <a:t>16/11/11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数字图像处理</a:t>
            </a:r>
            <a:r>
              <a:rPr lang="en-US" altLang="zh-CN" smtClean="0"/>
              <a:t>-</a:t>
            </a:r>
            <a:r>
              <a:rPr lang="zh-CN" altLang="en-US" smtClean="0"/>
              <a:t>第</a:t>
            </a:r>
            <a:r>
              <a:rPr lang="en-US" altLang="zh-CN" smtClean="0"/>
              <a:t>4</a:t>
            </a:r>
            <a:r>
              <a:rPr lang="zh-CN" altLang="en-US" smtClean="0"/>
              <a:t>讲</a:t>
            </a: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CB10BE-3BDA-4653-8168-CCA7A6ACD1D5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sk-SK" altLang="zh-CN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</a:rPr>
              <a:t>¶</a:t>
            </a:r>
            <a:r>
              <a:rPr lang="en-US" altLang="zh-CN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</a:rPr>
              <a:t>4.1</a:t>
            </a:r>
            <a:r>
              <a:rPr lang="zh-CN" altLang="en-US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</a:rPr>
              <a:t>关于实验内容</a:t>
            </a:r>
            <a:r>
              <a:rPr lang="en-US" altLang="zh-CN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</a:rPr>
              <a:t>1</a:t>
            </a:r>
            <a:endParaRPr lang="zh-CN" alt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" pitchFamily="34" charset="0"/>
              <a:ea typeface="华文琥珀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4186808" cy="5328592"/>
          </a:xfrm>
        </p:spPr>
        <p:txBody>
          <a:bodyPr/>
          <a:lstStyle/>
          <a:p>
            <a:r>
              <a:rPr kumimoji="1" lang="zh-CN" altLang="en-US" dirty="0" smtClean="0"/>
              <a:t>平滑滤波实验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为图像加噪声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高斯噪声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椒盐噪声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构造不同类型模板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不同窗口均值模板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使用高斯加权模板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滤波运算</a:t>
            </a:r>
            <a:endParaRPr kumimoji="1" lang="en-US" altLang="zh-CN" dirty="0" smtClean="0"/>
          </a:p>
          <a:p>
            <a:pPr lvl="2"/>
            <a:r>
              <a:rPr kumimoji="1" lang="en-US" altLang="zh-CN" dirty="0" err="1" smtClean="0"/>
              <a:t>matlab</a:t>
            </a:r>
            <a:r>
              <a:rPr kumimoji="1" lang="zh-CN" altLang="en-US" dirty="0" smtClean="0"/>
              <a:t>二维滤波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中值滤波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显示结果并分析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8585E1F-6EC8-9940-879B-C6B8D78DD964}" type="datetime1">
              <a:rPr lang="zh-CN" altLang="en-US" smtClean="0"/>
              <a:pPr>
                <a:defRPr/>
              </a:pPr>
              <a:t>16/11/11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数字图像处理</a:t>
            </a:r>
            <a:r>
              <a:rPr lang="en-US" altLang="zh-CN" smtClean="0"/>
              <a:t>-</a:t>
            </a:r>
            <a:r>
              <a:rPr lang="zh-CN" altLang="en-US" smtClean="0"/>
              <a:t>第</a:t>
            </a:r>
            <a:r>
              <a:rPr lang="en-US" altLang="zh-CN" smtClean="0"/>
              <a:t>4</a:t>
            </a:r>
            <a:r>
              <a:rPr lang="zh-CN" altLang="en-US" smtClean="0"/>
              <a:t>讲</a:t>
            </a: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CB10BE-3BDA-4653-8168-CCA7A6ACD1D5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4644008" y="1268760"/>
            <a:ext cx="4186808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800" dirty="0" err="1" smtClean="0"/>
              <a:t>matlab</a:t>
            </a:r>
            <a:r>
              <a:rPr kumimoji="1" lang="zh-CN" altLang="en-US" sz="2800" dirty="0" smtClean="0"/>
              <a:t>函数</a:t>
            </a:r>
            <a:endParaRPr kumimoji="1" lang="en-US" altLang="zh-CN" sz="2800" dirty="0" smtClean="0"/>
          </a:p>
          <a:p>
            <a:pPr lvl="1"/>
            <a:r>
              <a:rPr kumimoji="1" lang="zh-CN" altLang="en-US" sz="2400" dirty="0" smtClean="0"/>
              <a:t>图像加噪</a:t>
            </a:r>
            <a:endParaRPr kumimoji="1" lang="en-US" altLang="zh-CN" sz="2400" dirty="0" smtClean="0"/>
          </a:p>
          <a:p>
            <a:pPr lvl="2"/>
            <a:r>
              <a:rPr kumimoji="1" lang="en-US" altLang="zh-CN" sz="2000" dirty="0" err="1" smtClean="0"/>
              <a:t>imnoise</a:t>
            </a:r>
            <a:r>
              <a:rPr kumimoji="1" lang="zh-CN" altLang="en-US" sz="2000" dirty="0" smtClean="0"/>
              <a:t>，不同参数</a:t>
            </a:r>
            <a:endParaRPr kumimoji="1" lang="en-US" altLang="zh-CN" sz="2000" dirty="0" smtClean="0"/>
          </a:p>
          <a:p>
            <a:pPr lvl="1"/>
            <a:r>
              <a:rPr kumimoji="1" lang="zh-CN" altLang="en-US" sz="2400" dirty="0" smtClean="0"/>
              <a:t>滤波函数</a:t>
            </a:r>
            <a:endParaRPr kumimoji="1" lang="en-US" altLang="zh-CN" sz="2400" dirty="0" smtClean="0"/>
          </a:p>
          <a:p>
            <a:pPr lvl="2"/>
            <a:r>
              <a:rPr kumimoji="1" lang="en-US" altLang="zh-CN" sz="2000" dirty="0" smtClean="0"/>
              <a:t>filter2</a:t>
            </a:r>
            <a:r>
              <a:rPr kumimoji="1" lang="zh-CN" altLang="en-US" sz="2000" dirty="0" smtClean="0"/>
              <a:t>、</a:t>
            </a:r>
            <a:r>
              <a:rPr kumimoji="1" lang="en-US" altLang="zh-CN" sz="2000" dirty="0" smtClean="0"/>
              <a:t>medfilt2</a:t>
            </a:r>
          </a:p>
          <a:p>
            <a:pPr lvl="1"/>
            <a:r>
              <a:rPr kumimoji="1" lang="zh-CN" altLang="en-US" sz="2400" dirty="0" smtClean="0"/>
              <a:t>参考程序</a:t>
            </a:r>
            <a:endParaRPr kumimoji="1"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4932040" y="3861048"/>
            <a:ext cx="3672408" cy="25853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I0</a:t>
            </a:r>
            <a:r>
              <a:rPr lang="en-US" altLang="zh-CN" dirty="0"/>
              <a:t>=</a:t>
            </a:r>
            <a:r>
              <a:rPr lang="en-US" altLang="zh-CN" dirty="0" err="1"/>
              <a:t>imread</a:t>
            </a:r>
            <a:r>
              <a:rPr lang="en-US" altLang="zh-CN" dirty="0"/>
              <a:t>('lena_gray_256.tif');</a:t>
            </a:r>
          </a:p>
          <a:p>
            <a:r>
              <a:rPr lang="nl-NL" altLang="zh-CN" dirty="0" smtClean="0"/>
              <a:t>I</a:t>
            </a:r>
            <a:r>
              <a:rPr lang="nl-NL" altLang="zh-CN" dirty="0"/>
              <a:t>=</a:t>
            </a:r>
            <a:r>
              <a:rPr lang="nl-NL" altLang="zh-CN" dirty="0" err="1"/>
              <a:t>imnoise</a:t>
            </a:r>
            <a:r>
              <a:rPr lang="nl-NL" altLang="zh-CN" dirty="0"/>
              <a:t>(I0,'gaussian',0,0.01); </a:t>
            </a:r>
          </a:p>
          <a:p>
            <a:r>
              <a:rPr lang="hr-HR" altLang="zh-CN" dirty="0" smtClean="0"/>
              <a:t>J</a:t>
            </a:r>
            <a:r>
              <a:rPr lang="hr-HR" altLang="zh-CN" dirty="0"/>
              <a:t>=imnoise(I0,'salt &amp; pepper',0.02);</a:t>
            </a:r>
          </a:p>
          <a:p>
            <a:r>
              <a:rPr lang="pl-PL" altLang="zh-CN" dirty="0" err="1" smtClean="0"/>
              <a:t>ws</a:t>
            </a:r>
            <a:r>
              <a:rPr lang="pl-PL" altLang="zh-CN" dirty="0"/>
              <a:t>=3;  % </a:t>
            </a:r>
            <a:r>
              <a:rPr lang="zh-CN" altLang="pl-PL" dirty="0"/>
              <a:t>窗口大小</a:t>
            </a:r>
          </a:p>
          <a:p>
            <a:r>
              <a:rPr lang="en-US" altLang="zh-CN" dirty="0" smtClean="0"/>
              <a:t>w</a:t>
            </a:r>
            <a:r>
              <a:rPr lang="en-US" altLang="zh-CN" dirty="0"/>
              <a:t>=double(ones(</a:t>
            </a:r>
            <a:r>
              <a:rPr lang="en-US" altLang="zh-CN" dirty="0" err="1"/>
              <a:t>ws</a:t>
            </a:r>
            <a:r>
              <a:rPr lang="en-US" altLang="zh-CN" dirty="0"/>
              <a:t>)./(</a:t>
            </a:r>
            <a:r>
              <a:rPr lang="en-US" altLang="zh-CN" dirty="0" err="1"/>
              <a:t>ws</a:t>
            </a:r>
            <a:r>
              <a:rPr lang="en-US" altLang="zh-CN" dirty="0"/>
              <a:t>*</a:t>
            </a:r>
            <a:r>
              <a:rPr lang="en-US" altLang="zh-CN" dirty="0" err="1"/>
              <a:t>ws</a:t>
            </a:r>
            <a:r>
              <a:rPr lang="en-US" altLang="zh-CN" dirty="0"/>
              <a:t>));</a:t>
            </a:r>
          </a:p>
          <a:p>
            <a:r>
              <a:rPr lang="en-US" altLang="zh-CN" dirty="0" err="1" smtClean="0"/>
              <a:t>Iav</a:t>
            </a:r>
            <a:r>
              <a:rPr lang="en-US" altLang="zh-CN" dirty="0"/>
              <a:t>=uint8(filter2(</a:t>
            </a:r>
            <a:r>
              <a:rPr lang="en-US" altLang="zh-CN" dirty="0" err="1"/>
              <a:t>w,I</a:t>
            </a:r>
            <a:r>
              <a:rPr lang="en-US" altLang="zh-CN" dirty="0"/>
              <a:t>));</a:t>
            </a:r>
          </a:p>
          <a:p>
            <a:r>
              <a:rPr lang="en-US" altLang="zh-CN" dirty="0" err="1" smtClean="0"/>
              <a:t>Jav</a:t>
            </a:r>
            <a:r>
              <a:rPr lang="en-US" altLang="zh-CN" dirty="0"/>
              <a:t>=uint8(filter2(</a:t>
            </a:r>
            <a:r>
              <a:rPr lang="en-US" altLang="zh-CN" dirty="0" err="1"/>
              <a:t>w,I</a:t>
            </a:r>
            <a:r>
              <a:rPr lang="en-US" altLang="zh-CN" dirty="0"/>
              <a:t>))</a:t>
            </a:r>
            <a:r>
              <a:rPr lang="en-US" altLang="zh-CN" dirty="0" smtClean="0"/>
              <a:t>; </a:t>
            </a:r>
            <a:r>
              <a:rPr lang="en-US" altLang="zh-CN" dirty="0" err="1"/>
              <a:t>Imed</a:t>
            </a:r>
            <a:r>
              <a:rPr lang="en-US" altLang="zh-CN" dirty="0"/>
              <a:t>=medfilt2(I);</a:t>
            </a:r>
          </a:p>
          <a:p>
            <a:r>
              <a:rPr lang="en-US" altLang="zh-CN" dirty="0" err="1" smtClean="0"/>
              <a:t>Jmed</a:t>
            </a:r>
            <a:r>
              <a:rPr lang="en-US" altLang="zh-CN" dirty="0"/>
              <a:t>=medfilt2(J)</a:t>
            </a:r>
            <a:r>
              <a:rPr lang="en-US" altLang="zh-CN" dirty="0" smtClean="0"/>
              <a:t>;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85364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sk-SK" altLang="zh-CN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</a:rPr>
              <a:t>¶</a:t>
            </a:r>
            <a:r>
              <a:rPr lang="en-US" altLang="zh-CN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</a:rPr>
              <a:t>4.2</a:t>
            </a:r>
            <a:r>
              <a:rPr lang="zh-CN" altLang="en-US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</a:rPr>
              <a:t>关于实验内容</a:t>
            </a:r>
            <a:r>
              <a:rPr lang="en-US" altLang="zh-CN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</a:rPr>
              <a:t>2</a:t>
            </a:r>
            <a:endParaRPr lang="zh-CN" alt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" pitchFamily="34" charset="0"/>
              <a:ea typeface="华文琥珀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4186808" cy="5328592"/>
          </a:xfrm>
        </p:spPr>
        <p:txBody>
          <a:bodyPr/>
          <a:lstStyle/>
          <a:p>
            <a:r>
              <a:rPr kumimoji="1" lang="zh-CN" altLang="en-US" dirty="0" smtClean="0"/>
              <a:t>锐化滤波实现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使用前面加噪图像</a:t>
            </a:r>
            <a:endParaRPr kumimoji="1" lang="en-US" altLang="zh-CN" dirty="0"/>
          </a:p>
          <a:p>
            <a:pPr lvl="1"/>
            <a:r>
              <a:rPr kumimoji="1" lang="zh-CN" altLang="en-US" dirty="0" smtClean="0"/>
              <a:t>构造</a:t>
            </a:r>
            <a:r>
              <a:rPr kumimoji="1" lang="zh-CN" altLang="en-US" dirty="0"/>
              <a:t>不同类型模板</a:t>
            </a:r>
            <a:endParaRPr kumimoji="1" lang="en-US" altLang="zh-CN" dirty="0"/>
          </a:p>
          <a:p>
            <a:pPr lvl="2"/>
            <a:r>
              <a:rPr kumimoji="1" lang="zh-CN" altLang="en-US" dirty="0" smtClean="0"/>
              <a:t>拉普拉斯模板</a:t>
            </a:r>
            <a:endParaRPr kumimoji="1" lang="en-US" altLang="zh-CN" dirty="0" smtClean="0"/>
          </a:p>
          <a:p>
            <a:pPr lvl="2"/>
            <a:r>
              <a:rPr kumimoji="1" lang="en-US" altLang="zh-CN" dirty="0" err="1" smtClean="0"/>
              <a:t>sobel</a:t>
            </a:r>
            <a:r>
              <a:rPr kumimoji="1" lang="zh-CN" altLang="en-US" dirty="0" smtClean="0"/>
              <a:t>双方向模板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滤波运算</a:t>
            </a:r>
            <a:endParaRPr kumimoji="1" lang="en-US" altLang="zh-CN" dirty="0"/>
          </a:p>
          <a:p>
            <a:pPr lvl="2"/>
            <a:r>
              <a:rPr kumimoji="1" lang="en-US" altLang="zh-CN" dirty="0" err="1"/>
              <a:t>matlab</a:t>
            </a:r>
            <a:r>
              <a:rPr kumimoji="1" lang="zh-CN" altLang="en-US" dirty="0"/>
              <a:t>二维滤波</a:t>
            </a:r>
            <a:endParaRPr kumimoji="1" lang="en-US" altLang="zh-CN" dirty="0"/>
          </a:p>
          <a:p>
            <a:pPr lvl="1"/>
            <a:r>
              <a:rPr kumimoji="1" lang="zh-CN" altLang="en-US" dirty="0" smtClean="0"/>
              <a:t>显示结果并</a:t>
            </a:r>
            <a:r>
              <a:rPr kumimoji="1" lang="zh-CN" altLang="en-US" dirty="0"/>
              <a:t>分析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514D9F1-1F29-E442-89BE-5AADB33CB301}" type="datetime1">
              <a:rPr lang="zh-CN" altLang="en-US" smtClean="0"/>
              <a:pPr>
                <a:defRPr/>
              </a:pPr>
              <a:t>16/11/11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数字图像处理</a:t>
            </a:r>
            <a:r>
              <a:rPr lang="en-US" altLang="zh-CN" smtClean="0"/>
              <a:t>-</a:t>
            </a:r>
            <a:r>
              <a:rPr lang="zh-CN" altLang="en-US" smtClean="0"/>
              <a:t>第</a:t>
            </a:r>
            <a:r>
              <a:rPr lang="en-US" altLang="zh-CN" smtClean="0"/>
              <a:t>4</a:t>
            </a:r>
            <a:r>
              <a:rPr lang="zh-CN" altLang="en-US" smtClean="0"/>
              <a:t>讲</a:t>
            </a: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CB10BE-3BDA-4653-8168-CCA7A6ACD1D5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4644008" y="1268760"/>
            <a:ext cx="4186808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800" dirty="0" smtClean="0"/>
              <a:t>参考程序</a:t>
            </a:r>
            <a:endParaRPr kumimoji="1" lang="en-US" altLang="zh-CN" sz="2800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800" dirty="0"/>
              <a:t>I=</a:t>
            </a:r>
            <a:r>
              <a:rPr lang="en-US" altLang="zh-CN" sz="1800" dirty="0" err="1"/>
              <a:t>imread</a:t>
            </a:r>
            <a:r>
              <a:rPr lang="en-US" altLang="zh-CN" sz="1800" dirty="0"/>
              <a:t>('</a:t>
            </a:r>
            <a:r>
              <a:rPr lang="en-US" altLang="zh-CN" sz="1800" dirty="0" err="1"/>
              <a:t>mold.tif</a:t>
            </a:r>
            <a:r>
              <a:rPr lang="en-US" altLang="zh-CN" sz="1800" dirty="0"/>
              <a:t>')</a:t>
            </a:r>
            <a:r>
              <a:rPr lang="en-US" altLang="zh-CN" sz="1800" dirty="0" smtClean="0"/>
              <a:t>;</a:t>
            </a:r>
            <a:endParaRPr lang="en-US" altLang="zh-CN" sz="1800" dirty="0"/>
          </a:p>
          <a:p>
            <a:pPr marL="0" indent="0">
              <a:lnSpc>
                <a:spcPct val="120000"/>
              </a:lnSpc>
              <a:buNone/>
            </a:pPr>
            <a:endParaRPr lang="pt-BR" altLang="zh-CN" sz="1000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pt-BR" altLang="zh-CN" sz="1800" dirty="0" err="1" smtClean="0"/>
              <a:t>Sx</a:t>
            </a:r>
            <a:r>
              <a:rPr lang="pt-BR" altLang="zh-CN" sz="1800" dirty="0"/>
              <a:t>=[-1 0 1;-2 0 2;-1 0 1];  %</a:t>
            </a:r>
            <a:r>
              <a:rPr lang="pt-BR" altLang="zh-CN" sz="1800" dirty="0" err="1"/>
              <a:t>sobel</a:t>
            </a:r>
            <a:r>
              <a:rPr lang="zh-CN" altLang="pt-BR" sz="1800" dirty="0"/>
              <a:t>算子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cs-CZ" altLang="zh-CN" sz="1800" dirty="0" err="1"/>
              <a:t>Sy</a:t>
            </a:r>
            <a:r>
              <a:rPr lang="cs-CZ" altLang="zh-CN" sz="1800" dirty="0"/>
              <a:t>=[-1 -2 -1;0 0 0;1 2 1]</a:t>
            </a:r>
            <a:r>
              <a:rPr lang="cs-CZ" altLang="zh-CN" sz="1800" dirty="0" smtClean="0"/>
              <a:t>;</a:t>
            </a:r>
            <a:endParaRPr lang="cs-CZ" altLang="zh-CN" sz="18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800" dirty="0" err="1"/>
              <a:t>Px</a:t>
            </a:r>
            <a:r>
              <a:rPr lang="en-US" altLang="zh-CN" sz="1800" dirty="0"/>
              <a:t>=[-1 0 1;-1 0 1;-1 0 1];  %</a:t>
            </a:r>
            <a:r>
              <a:rPr lang="en-US" altLang="zh-CN" sz="1800" dirty="0" err="1"/>
              <a:t>prewitt</a:t>
            </a:r>
            <a:r>
              <a:rPr lang="zh-CN" altLang="en-US" sz="1800" dirty="0"/>
              <a:t>算子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DE" altLang="zh-CN" sz="1800" dirty="0" err="1"/>
              <a:t>Py</a:t>
            </a:r>
            <a:r>
              <a:rPr lang="de-DE" altLang="zh-CN" sz="1800" dirty="0"/>
              <a:t>=[-1 -1 -1;0 0 0;1 1 1]</a:t>
            </a:r>
            <a:r>
              <a:rPr lang="de-DE" altLang="zh-CN" sz="1800" dirty="0" smtClean="0"/>
              <a:t>;</a:t>
            </a:r>
          </a:p>
          <a:p>
            <a:pPr marL="0" indent="0">
              <a:lnSpc>
                <a:spcPct val="120000"/>
              </a:lnSpc>
              <a:buNone/>
            </a:pPr>
            <a:endParaRPr lang="de-DE" altLang="zh-CN" sz="1600" dirty="0"/>
          </a:p>
          <a:p>
            <a:pPr marL="0" indent="0">
              <a:lnSpc>
                <a:spcPct val="120000"/>
              </a:lnSpc>
              <a:buNone/>
            </a:pPr>
            <a:r>
              <a:rPr lang="de-DE" altLang="zh-CN" sz="1800" dirty="0" err="1"/>
              <a:t>Is</a:t>
            </a:r>
            <a:r>
              <a:rPr lang="de-DE" altLang="zh-CN" sz="1800" dirty="0"/>
              <a:t>=</a:t>
            </a:r>
            <a:r>
              <a:rPr lang="de-DE" altLang="zh-CN" sz="1800" dirty="0" err="1"/>
              <a:t>abs</a:t>
            </a:r>
            <a:r>
              <a:rPr lang="de-DE" altLang="zh-CN" sz="1800" dirty="0"/>
              <a:t>(filter2(</a:t>
            </a:r>
            <a:r>
              <a:rPr lang="de-DE" altLang="zh-CN" sz="1800" dirty="0" err="1"/>
              <a:t>Sx,I</a:t>
            </a:r>
            <a:r>
              <a:rPr lang="de-DE" altLang="zh-CN" sz="1800" dirty="0"/>
              <a:t>))+</a:t>
            </a:r>
            <a:r>
              <a:rPr lang="de-DE" altLang="zh-CN" sz="1800" dirty="0" err="1"/>
              <a:t>abs</a:t>
            </a:r>
            <a:r>
              <a:rPr lang="de-DE" altLang="zh-CN" sz="1800" dirty="0"/>
              <a:t>(filter2(</a:t>
            </a:r>
            <a:r>
              <a:rPr lang="de-DE" altLang="zh-CN" sz="1800" dirty="0" err="1"/>
              <a:t>Sy,I</a:t>
            </a:r>
            <a:r>
              <a:rPr lang="de-DE" altLang="zh-CN" sz="1800" dirty="0"/>
              <a:t>));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DE" altLang="zh-CN" sz="1800" dirty="0" err="1"/>
              <a:t>Ip</a:t>
            </a:r>
            <a:r>
              <a:rPr lang="de-DE" altLang="zh-CN" sz="1800" dirty="0"/>
              <a:t>=</a:t>
            </a:r>
            <a:r>
              <a:rPr lang="de-DE" altLang="zh-CN" sz="1800" dirty="0" err="1"/>
              <a:t>abs</a:t>
            </a:r>
            <a:r>
              <a:rPr lang="de-DE" altLang="zh-CN" sz="1800" dirty="0"/>
              <a:t>(filter2(</a:t>
            </a:r>
            <a:r>
              <a:rPr lang="de-DE" altLang="zh-CN" sz="1800" dirty="0" err="1"/>
              <a:t>Px,I</a:t>
            </a:r>
            <a:r>
              <a:rPr lang="de-DE" altLang="zh-CN" sz="1800" dirty="0"/>
              <a:t>))+</a:t>
            </a:r>
            <a:r>
              <a:rPr lang="de-DE" altLang="zh-CN" sz="1800" dirty="0" err="1"/>
              <a:t>abs</a:t>
            </a:r>
            <a:r>
              <a:rPr lang="de-DE" altLang="zh-CN" sz="1800" dirty="0"/>
              <a:t>(filter2(</a:t>
            </a:r>
            <a:r>
              <a:rPr lang="de-DE" altLang="zh-CN" sz="1800" dirty="0" err="1"/>
              <a:t>Py,I</a:t>
            </a:r>
            <a:r>
              <a:rPr lang="de-DE" altLang="zh-CN" sz="1800" dirty="0"/>
              <a:t>))</a:t>
            </a:r>
            <a:r>
              <a:rPr lang="de-DE" altLang="zh-CN" sz="1800" dirty="0" smtClean="0"/>
              <a:t>;</a:t>
            </a:r>
            <a:endParaRPr lang="de-DE" altLang="zh-CN" sz="1800" dirty="0"/>
          </a:p>
          <a:p>
            <a:pPr marL="0" indent="0">
              <a:lnSpc>
                <a:spcPct val="120000"/>
              </a:lnSpc>
              <a:buNone/>
            </a:pPr>
            <a:endParaRPr lang="de-DE" altLang="zh-CN" sz="900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de-DE" altLang="zh-CN" sz="1800" dirty="0" err="1" smtClean="0"/>
              <a:t>subplot</a:t>
            </a:r>
            <a:r>
              <a:rPr lang="de-DE" altLang="zh-CN" sz="1800" dirty="0" smtClean="0"/>
              <a:t>(</a:t>
            </a:r>
            <a:r>
              <a:rPr lang="en-US" altLang="zh-CN" sz="1800" dirty="0" smtClean="0"/>
              <a:t>1,3,1</a:t>
            </a:r>
            <a:r>
              <a:rPr lang="de-DE" altLang="zh-CN" sz="1800" dirty="0" smtClean="0"/>
              <a:t>)</a:t>
            </a:r>
            <a:r>
              <a:rPr lang="de-DE" altLang="zh-CN" sz="1800" dirty="0"/>
              <a:t>;</a:t>
            </a:r>
            <a:r>
              <a:rPr lang="de-DE" altLang="zh-CN" sz="1800" dirty="0" err="1"/>
              <a:t>imshow</a:t>
            </a:r>
            <a:r>
              <a:rPr lang="de-DE" altLang="zh-CN" sz="1800" dirty="0"/>
              <a:t>(I);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DE" altLang="zh-CN" sz="1800" dirty="0" err="1"/>
              <a:t>subplot</a:t>
            </a:r>
            <a:r>
              <a:rPr lang="de-DE" altLang="zh-CN" sz="1800" dirty="0"/>
              <a:t>(</a:t>
            </a:r>
            <a:r>
              <a:rPr lang="en-US" altLang="zh-CN" sz="1800" dirty="0" smtClean="0"/>
              <a:t>1,3,2</a:t>
            </a:r>
            <a:r>
              <a:rPr lang="de-DE" altLang="zh-CN" sz="1800" dirty="0" smtClean="0"/>
              <a:t>)</a:t>
            </a:r>
            <a:r>
              <a:rPr lang="de-DE" altLang="zh-CN" sz="1800" dirty="0"/>
              <a:t>;</a:t>
            </a:r>
            <a:r>
              <a:rPr lang="pt-BR" altLang="zh-CN" sz="1800" dirty="0" err="1" smtClean="0"/>
              <a:t>imshow</a:t>
            </a:r>
            <a:r>
              <a:rPr lang="pt-BR" altLang="zh-CN" sz="1800" dirty="0"/>
              <a:t>(</a:t>
            </a:r>
            <a:r>
              <a:rPr lang="pt-BR" altLang="zh-CN" sz="1800" dirty="0" err="1"/>
              <a:t>Is</a:t>
            </a:r>
            <a:r>
              <a:rPr lang="pt-BR" altLang="zh-CN" sz="1800" dirty="0"/>
              <a:t>,[]);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DE" altLang="zh-CN" sz="1800" dirty="0" err="1"/>
              <a:t>subplot</a:t>
            </a:r>
            <a:r>
              <a:rPr lang="de-DE" altLang="zh-CN" sz="1800" dirty="0"/>
              <a:t>(</a:t>
            </a:r>
            <a:r>
              <a:rPr lang="en-US" altLang="zh-CN" sz="1800" dirty="0" smtClean="0"/>
              <a:t>1,3,3</a:t>
            </a:r>
            <a:r>
              <a:rPr lang="de-DE" altLang="zh-CN" sz="1800" dirty="0" smtClean="0"/>
              <a:t>)</a:t>
            </a:r>
            <a:r>
              <a:rPr lang="de-DE" altLang="zh-CN" sz="1800" dirty="0"/>
              <a:t>;</a:t>
            </a:r>
            <a:r>
              <a:rPr lang="pt-BR" altLang="zh-CN" sz="1800" dirty="0" err="1" smtClean="0"/>
              <a:t>imshow</a:t>
            </a:r>
            <a:r>
              <a:rPr lang="pt-BR" altLang="zh-CN" sz="1800" dirty="0"/>
              <a:t>(</a:t>
            </a:r>
            <a:r>
              <a:rPr lang="pt-BR" altLang="zh-CN" sz="1800" dirty="0" err="1"/>
              <a:t>Ip</a:t>
            </a:r>
            <a:r>
              <a:rPr lang="pt-BR" altLang="zh-CN" sz="1800" dirty="0"/>
              <a:t>,[]);</a:t>
            </a:r>
          </a:p>
          <a:p>
            <a:pPr marL="0" indent="0">
              <a:buNone/>
            </a:pP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8333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sk-SK" altLang="zh-CN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</a:rPr>
              <a:t>¶</a:t>
            </a:r>
            <a:r>
              <a:rPr lang="en-US" altLang="zh-CN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</a:rPr>
              <a:t>4.2</a:t>
            </a:r>
            <a:r>
              <a:rPr lang="zh-CN" altLang="en-US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</a:rPr>
              <a:t>关于实验内容</a:t>
            </a:r>
            <a:r>
              <a:rPr lang="en-US" altLang="zh-CN" b="1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</a:rPr>
              <a:t>3</a:t>
            </a:r>
            <a:endParaRPr lang="zh-CN" alt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" pitchFamily="34" charset="0"/>
              <a:ea typeface="华文琥珀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4186808" cy="5328592"/>
          </a:xfrm>
        </p:spPr>
        <p:txBody>
          <a:bodyPr/>
          <a:lstStyle/>
          <a:p>
            <a:r>
              <a:rPr kumimoji="1" lang="zh-CN" altLang="en-US" dirty="0" smtClean="0"/>
              <a:t>空域滤波处理的应用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提取图像中的大目标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选择一幅实验图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采用不同窗口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灰度映射提取大目标</a:t>
            </a:r>
            <a:endParaRPr kumimoji="1" lang="en-US" altLang="zh-CN" dirty="0"/>
          </a:p>
          <a:p>
            <a:pPr lvl="1"/>
            <a:r>
              <a:rPr kumimoji="1" lang="zh-CN" altLang="en-US" dirty="0" smtClean="0"/>
              <a:t>高频提升</a:t>
            </a:r>
            <a:endParaRPr kumimoji="1" lang="en-US" altLang="zh-CN" dirty="0" smtClean="0"/>
          </a:p>
          <a:p>
            <a:pPr lvl="2"/>
            <a:r>
              <a:rPr kumimoji="1" lang="zh-CN" altLang="en-US" dirty="0"/>
              <a:t>选择一幅实验图</a:t>
            </a:r>
            <a:endParaRPr kumimoji="1" lang="en-US" altLang="zh-CN" dirty="0"/>
          </a:p>
          <a:p>
            <a:pPr lvl="2"/>
            <a:r>
              <a:rPr kumimoji="1" lang="zh-CN" altLang="en-US" dirty="0" smtClean="0"/>
              <a:t>锐化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选择合适比例叠加图像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显示结果并</a:t>
            </a:r>
            <a:r>
              <a:rPr kumimoji="1" lang="zh-CN" altLang="en-US" dirty="0"/>
              <a:t>分析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514D9F1-1F29-E442-89BE-5AADB33CB301}" type="datetime1">
              <a:rPr lang="zh-CN" altLang="en-US" smtClean="0"/>
              <a:pPr>
                <a:defRPr/>
              </a:pPr>
              <a:t>16/11/11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数字图像处理</a:t>
            </a:r>
            <a:r>
              <a:rPr lang="en-US" altLang="zh-CN" smtClean="0"/>
              <a:t>-</a:t>
            </a:r>
            <a:r>
              <a:rPr lang="zh-CN" altLang="en-US" smtClean="0"/>
              <a:t>第</a:t>
            </a:r>
            <a:r>
              <a:rPr lang="en-US" altLang="zh-CN" smtClean="0"/>
              <a:t>4</a:t>
            </a:r>
            <a:r>
              <a:rPr lang="zh-CN" altLang="en-US" smtClean="0"/>
              <a:t>讲</a:t>
            </a: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CB10BE-3BDA-4653-8168-CCA7A6ACD1D5}" type="slidenum">
              <a:rPr lang="zh-CN" altLang="en-US" smtClean="0"/>
              <a:pPr>
                <a:defRPr/>
              </a:pPr>
              <a:t>34</a:t>
            </a:fld>
            <a:endParaRPr lang="zh-CN" altLang="en-US"/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4644008" y="1268760"/>
            <a:ext cx="4186808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457200"/>
            <a:r>
              <a:rPr kumimoji="1" lang="zh-CN" altLang="en-US" dirty="0" smtClean="0"/>
              <a:t>参考图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24128" y="1844824"/>
            <a:ext cx="2520280" cy="274491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92080" y="4653136"/>
            <a:ext cx="3552224" cy="150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162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</a:rPr>
              <a:t>课</a:t>
            </a:r>
            <a:r>
              <a:rPr lang="zh-CN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</a:rPr>
              <a:t>后练习</a:t>
            </a:r>
            <a:endParaRPr kumimoji="1" lang="zh-CN" alt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96752"/>
            <a:ext cx="4038600" cy="4929411"/>
          </a:xfrm>
          <a:ln>
            <a:solidFill>
              <a:srgbClr val="800000"/>
            </a:solidFill>
          </a:ln>
        </p:spPr>
        <p:txBody>
          <a:bodyPr/>
          <a:lstStyle/>
          <a:p>
            <a:r>
              <a:rPr kumimoji="1" lang="zh-CN" altLang="en-US" dirty="0" smtClean="0"/>
              <a:t>作业</a:t>
            </a:r>
            <a:endParaRPr kumimoji="1" lang="en-US" altLang="zh-CN" dirty="0" smtClean="0"/>
          </a:p>
          <a:p>
            <a:pPr lvl="1"/>
            <a:r>
              <a:rPr kumimoji="1" lang="zh-CN" altLang="zh-CN" smtClean="0"/>
              <a:t>3</a:t>
            </a:r>
            <a:r>
              <a:rPr kumimoji="1" lang="en-US" altLang="zh-CN" dirty="0" smtClean="0"/>
              <a:t>.17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3.21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3.28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96752"/>
            <a:ext cx="4038600" cy="4929411"/>
          </a:xfrm>
          <a:ln>
            <a:solidFill>
              <a:srgbClr val="000090"/>
            </a:solidFill>
          </a:ln>
        </p:spPr>
        <p:txBody>
          <a:bodyPr/>
          <a:lstStyle/>
          <a:p>
            <a:r>
              <a:rPr kumimoji="1" lang="zh-CN" altLang="en-US" dirty="0" smtClean="0"/>
              <a:t>实验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构造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5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7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9</a:t>
            </a:r>
            <a:r>
              <a:rPr kumimoji="1" lang="zh-CN" altLang="en-US" dirty="0" smtClean="0"/>
              <a:t>窗口高斯加权模板，验证与同窗口均值加权和中值滤波处理效果的差异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构造</a:t>
            </a:r>
            <a:r>
              <a:rPr kumimoji="1" lang="en-US" altLang="zh-CN" dirty="0" smtClean="0"/>
              <a:t>LOG</a:t>
            </a:r>
            <a:r>
              <a:rPr kumimoji="1" lang="zh-CN" altLang="en-US" dirty="0" smtClean="0"/>
              <a:t>算子，验证与普通拉普拉斯算子在抗噪声能力上差异</a:t>
            </a:r>
            <a:endParaRPr kumimoji="1" lang="en-US" altLang="zh-CN" dirty="0" smtClean="0"/>
          </a:p>
          <a:p>
            <a:pPr marL="457200" lvl="1" indent="0">
              <a:buNone/>
            </a:pPr>
            <a:endParaRPr kumimoji="1"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6DB4678-8939-4C46-B3E8-8DB9892B48DC}" type="datetime1">
              <a:rPr lang="zh-CN" altLang="en-US" smtClean="0"/>
              <a:pPr>
                <a:defRPr/>
              </a:pPr>
              <a:t>16/11/11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数字图像处理</a:t>
            </a:r>
            <a:r>
              <a:rPr lang="en-US" altLang="zh-CN" smtClean="0"/>
              <a:t>-</a:t>
            </a:r>
            <a:r>
              <a:rPr lang="zh-CN" altLang="en-US" smtClean="0"/>
              <a:t>第</a:t>
            </a:r>
            <a:r>
              <a:rPr lang="en-US" altLang="zh-CN" smtClean="0"/>
              <a:t>4</a:t>
            </a:r>
            <a:r>
              <a:rPr lang="zh-CN" altLang="en-US" smtClean="0"/>
              <a:t>讲</a:t>
            </a:r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04ABB0-2B1D-4CA0-BC00-4A80F7F019D0}" type="slidenum">
              <a:rPr lang="zh-CN" altLang="en-US" smtClean="0"/>
              <a:pPr>
                <a:defRPr/>
              </a:pPr>
              <a:t>35</a:t>
            </a:fld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n-US" altLang="zh-CN" b="1" spc="50" dirty="0" smtClean="0">
                <a:ln w="11430"/>
                <a:solidFill>
                  <a:srgbClr val="66006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  <a:cs typeface="+mn-cs"/>
              </a:rPr>
              <a:t>§4.1</a:t>
            </a:r>
            <a:r>
              <a:rPr lang="zh-CN" altLang="en-US" b="1" spc="50" dirty="0" smtClean="0">
                <a:ln w="11430"/>
                <a:solidFill>
                  <a:srgbClr val="66006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  <a:cs typeface="+mn-cs"/>
              </a:rPr>
              <a:t>空域滤波概念</a:t>
            </a:r>
            <a:endParaRPr lang="zh-CN" altLang="en-US" b="1" spc="50" dirty="0">
              <a:ln w="11430"/>
              <a:solidFill>
                <a:srgbClr val="660066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" pitchFamily="34" charset="0"/>
              <a:ea typeface="华文琥珀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400600"/>
          </a:xfrm>
        </p:spPr>
        <p:txBody>
          <a:bodyPr/>
          <a:lstStyle/>
          <a:p>
            <a:r>
              <a:rPr kumimoji="1" lang="zh-CN" altLang="en-US" dirty="0" smtClean="0"/>
              <a:t>空域滤波运算</a:t>
            </a:r>
            <a:r>
              <a:rPr kumimoji="1" lang="en-US" altLang="zh-CN" dirty="0" smtClean="0"/>
              <a:t>-</a:t>
            </a:r>
            <a:r>
              <a:rPr kumimoji="1" lang="zh-CN" altLang="en-US" sz="2400" dirty="0" smtClean="0"/>
              <a:t>模板运算</a:t>
            </a:r>
            <a:r>
              <a:rPr kumimoji="1" lang="en-US" altLang="zh-CN" sz="2400" dirty="0" smtClean="0"/>
              <a:t>-</a:t>
            </a:r>
            <a:r>
              <a:rPr kumimoji="1" lang="zh-CN" altLang="en-US" sz="2400" dirty="0" smtClean="0"/>
              <a:t>二维卷积运算</a:t>
            </a:r>
            <a:endParaRPr kumimoji="1" lang="en-US" altLang="zh-CN" sz="2400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模板卷积在空域实现的主要步骤如下。</a:t>
            </a:r>
          </a:p>
          <a:p>
            <a:pPr marL="857250" lvl="2" indent="0">
              <a:lnSpc>
                <a:spcPct val="120000"/>
              </a:lnSpc>
              <a:spcBef>
                <a:spcPct val="10000"/>
              </a:spcBef>
              <a:buNone/>
            </a:pPr>
            <a:r>
              <a:rPr lang="en-US" altLang="zh-CN" dirty="0" smtClean="0"/>
              <a:t>(</a:t>
            </a:r>
            <a:r>
              <a:rPr lang="en-US" altLang="zh-CN" dirty="0"/>
              <a:t>1</a:t>
            </a:r>
            <a:r>
              <a:rPr lang="en-US" altLang="zh-CN" dirty="0" smtClean="0"/>
              <a:t>)</a:t>
            </a:r>
            <a:r>
              <a:rPr lang="zh-CN" altLang="en-US" dirty="0" smtClean="0"/>
              <a:t> 将模</a:t>
            </a:r>
            <a:r>
              <a:rPr lang="zh-CN" altLang="en-US" dirty="0"/>
              <a:t>板在图中漫游，并将模板中心与图中某个像素位置重合</a:t>
            </a:r>
          </a:p>
          <a:p>
            <a:pPr marL="857250" lvl="2" indent="0">
              <a:lnSpc>
                <a:spcPct val="120000"/>
              </a:lnSpc>
              <a:spcBef>
                <a:spcPct val="10000"/>
              </a:spcBef>
              <a:buNone/>
            </a:pPr>
            <a:r>
              <a:rPr lang="en-US" altLang="zh-CN" dirty="0" smtClean="0"/>
              <a:t>(</a:t>
            </a:r>
            <a:r>
              <a:rPr lang="en-US" altLang="zh-CN" dirty="0"/>
              <a:t>2</a:t>
            </a:r>
            <a:r>
              <a:rPr lang="en-US" altLang="zh-CN" dirty="0" smtClean="0"/>
              <a:t>)</a:t>
            </a:r>
            <a:r>
              <a:rPr lang="zh-CN" altLang="en-US" dirty="0" smtClean="0"/>
              <a:t> 将模板</a:t>
            </a:r>
            <a:r>
              <a:rPr lang="zh-CN" altLang="en-US" dirty="0"/>
              <a:t>上的各个系数与模板下各对应像素的灰度值相乘</a:t>
            </a:r>
          </a:p>
          <a:p>
            <a:pPr marL="857250" lvl="2" indent="0">
              <a:lnSpc>
                <a:spcPct val="120000"/>
              </a:lnSpc>
              <a:spcBef>
                <a:spcPct val="10000"/>
              </a:spcBef>
              <a:buNone/>
            </a:pPr>
            <a:r>
              <a:rPr lang="en-US" altLang="zh-CN" dirty="0" smtClean="0"/>
              <a:t>(</a:t>
            </a:r>
            <a:r>
              <a:rPr lang="en-US" altLang="zh-CN" dirty="0"/>
              <a:t>3</a:t>
            </a:r>
            <a:r>
              <a:rPr lang="en-US" altLang="zh-CN" dirty="0" smtClean="0"/>
              <a:t>)</a:t>
            </a:r>
            <a:r>
              <a:rPr lang="zh-CN" altLang="en-US" dirty="0" smtClean="0"/>
              <a:t> 将</a:t>
            </a:r>
            <a:r>
              <a:rPr lang="zh-CN" altLang="en-US" dirty="0"/>
              <a:t>所有乘积相加（为保持灰度范围，常将结果再除以模板的系数个数）</a:t>
            </a:r>
          </a:p>
          <a:p>
            <a:pPr marL="857250" lvl="2" indent="0">
              <a:lnSpc>
                <a:spcPct val="120000"/>
              </a:lnSpc>
              <a:spcBef>
                <a:spcPct val="10000"/>
              </a:spcBef>
              <a:buNone/>
            </a:pPr>
            <a:r>
              <a:rPr lang="en-US" altLang="zh-CN" dirty="0" smtClean="0"/>
              <a:t>(</a:t>
            </a:r>
            <a:r>
              <a:rPr lang="en-US" altLang="zh-CN" dirty="0"/>
              <a:t>4</a:t>
            </a:r>
            <a:r>
              <a:rPr lang="en-US" altLang="zh-CN" dirty="0" smtClean="0"/>
              <a:t>)</a:t>
            </a:r>
            <a:r>
              <a:rPr lang="zh-CN" altLang="en-US" dirty="0" smtClean="0"/>
              <a:t> 将上述运算结果</a:t>
            </a:r>
            <a:r>
              <a:rPr lang="zh-CN" altLang="en-US" dirty="0"/>
              <a:t>（模板的输出响应）赋给图中对应模板中心位置的像素</a:t>
            </a:r>
          </a:p>
          <a:p>
            <a:pPr lvl="1"/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808C67B-0CCF-6047-9A18-B50EE1F4CAB7}" type="datetime1">
              <a:rPr lang="zh-CN" altLang="en-US" smtClean="0"/>
              <a:pPr>
                <a:defRPr/>
              </a:pPr>
              <a:t>16/11/11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数字图像处理</a:t>
            </a:r>
            <a:r>
              <a:rPr lang="en-US" altLang="zh-CN" smtClean="0"/>
              <a:t>-</a:t>
            </a:r>
            <a:r>
              <a:rPr lang="zh-CN" altLang="en-US" smtClean="0"/>
              <a:t>第</a:t>
            </a:r>
            <a:r>
              <a:rPr lang="en-US" altLang="zh-CN" smtClean="0"/>
              <a:t>4</a:t>
            </a:r>
            <a:r>
              <a:rPr lang="zh-CN" altLang="en-US" smtClean="0"/>
              <a:t>讲</a:t>
            </a: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CB10BE-3BDA-4653-8168-CCA7A6ACD1D5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  <p:sp>
        <p:nvSpPr>
          <p:cNvPr id="7" name="圆角矩形标注 6"/>
          <p:cNvSpPr/>
          <p:nvPr/>
        </p:nvSpPr>
        <p:spPr>
          <a:xfrm>
            <a:off x="7020272" y="908720"/>
            <a:ext cx="1944216" cy="936104"/>
          </a:xfrm>
          <a:prstGeom prst="wedgeRoundRectCallout">
            <a:avLst>
              <a:gd name="adj1" fmla="val -75251"/>
              <a:gd name="adj2" fmla="val 25839"/>
              <a:gd name="adj3" fmla="val 16667"/>
            </a:avLst>
          </a:prstGeom>
          <a:solidFill>
            <a:srgbClr val="EEECE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 smtClean="0">
                <a:solidFill>
                  <a:srgbClr val="FF0000"/>
                </a:solidFill>
                <a:latin typeface="Heiti SC Light"/>
                <a:ea typeface="Heiti SC Light"/>
                <a:cs typeface="Heiti SC Light"/>
              </a:rPr>
              <a:t>上一讲介绍的都是空域点运算</a:t>
            </a:r>
            <a:endParaRPr kumimoji="1" lang="zh-CN" altLang="en-US" b="1" dirty="0">
              <a:solidFill>
                <a:srgbClr val="FF0000"/>
              </a:solidFill>
              <a:latin typeface="Heiti SC Light"/>
              <a:ea typeface="Heiti SC Light"/>
              <a:cs typeface="Heiti SC Ligh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n-US" altLang="zh-CN" b="1" spc="50" dirty="0" smtClean="0">
                <a:ln w="11430"/>
                <a:solidFill>
                  <a:srgbClr val="66006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  <a:cs typeface="+mn-cs"/>
              </a:rPr>
              <a:t>§4.1</a:t>
            </a:r>
            <a:r>
              <a:rPr lang="zh-CN" altLang="en-US" b="1" spc="50" dirty="0" smtClean="0">
                <a:ln w="11430"/>
                <a:solidFill>
                  <a:srgbClr val="66006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  <a:cs typeface="+mn-cs"/>
              </a:rPr>
              <a:t>空域滤波概念</a:t>
            </a:r>
            <a:endParaRPr lang="zh-CN" altLang="en-US" b="1" spc="50" dirty="0">
              <a:ln w="11430"/>
              <a:solidFill>
                <a:srgbClr val="660066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" pitchFamily="34" charset="0"/>
              <a:ea typeface="华文琥珀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400600"/>
          </a:xfrm>
        </p:spPr>
        <p:txBody>
          <a:bodyPr/>
          <a:lstStyle/>
          <a:p>
            <a:r>
              <a:rPr kumimoji="1" lang="en-US" altLang="en-US" sz="2800" dirty="0" smtClean="0"/>
              <a:t>模板运算的几何示例</a:t>
            </a:r>
          </a:p>
          <a:p>
            <a:pPr lvl="1"/>
            <a:r>
              <a:rPr kumimoji="1" lang="zh-CN" altLang="en-US" sz="2400" dirty="0" smtClean="0"/>
              <a:t>模板的输出表达式</a:t>
            </a:r>
            <a:endParaRPr kumimoji="1" lang="en-US" altLang="zh-CN" sz="2400" dirty="0"/>
          </a:p>
          <a:p>
            <a:endParaRPr kumimoji="1" lang="en-US" altLang="zh-CN" sz="2800" dirty="0" smtClean="0"/>
          </a:p>
          <a:p>
            <a:endParaRPr kumimoji="1" lang="en-US" altLang="zh-CN" sz="2800" dirty="0"/>
          </a:p>
          <a:p>
            <a:endParaRPr kumimoji="1" lang="en-US" altLang="zh-CN" sz="2800" dirty="0" smtClean="0"/>
          </a:p>
          <a:p>
            <a:r>
              <a:rPr kumimoji="1" lang="zh-CN" altLang="en-US" sz="2800" dirty="0" smtClean="0"/>
              <a:t>模板运算的系统意义</a:t>
            </a:r>
            <a:endParaRPr kumimoji="1" lang="en-US" altLang="zh-CN" sz="2800" dirty="0" smtClean="0"/>
          </a:p>
          <a:p>
            <a:pPr lvl="1"/>
            <a:r>
              <a:rPr kumimoji="1" lang="zh-CN" altLang="en-US" sz="2400" dirty="0" smtClean="0"/>
              <a:t>一维信号处理系统函数的概念</a:t>
            </a:r>
            <a:endParaRPr kumimoji="1" lang="en-US" altLang="zh-CN" sz="2400" dirty="0" smtClean="0"/>
          </a:p>
          <a:p>
            <a:pPr lvl="1"/>
            <a:r>
              <a:rPr kumimoji="1" lang="zh-CN" altLang="en-US" sz="2400" dirty="0" smtClean="0"/>
              <a:t>系统输入输出与系统冲击响应的卷积表达</a:t>
            </a:r>
            <a:endParaRPr kumimoji="1" lang="en-US" altLang="zh-CN" sz="2400" dirty="0" smtClean="0"/>
          </a:p>
          <a:p>
            <a:pPr marL="457200" lvl="1" indent="0">
              <a:buNone/>
            </a:pPr>
            <a:r>
              <a:rPr kumimoji="1" lang="zh-CN" altLang="en-US" sz="2400" b="1" dirty="0" smtClean="0">
                <a:solidFill>
                  <a:srgbClr val="FF0000"/>
                </a:solidFill>
              </a:rPr>
              <a:t>模板就是一个功能处理系统的冲击响应</a:t>
            </a:r>
            <a:endParaRPr kumimoji="1"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808C67B-0CCF-6047-9A18-B50EE1F4CAB7}" type="datetime1">
              <a:rPr lang="zh-CN" altLang="en-US" smtClean="0"/>
              <a:pPr>
                <a:defRPr/>
              </a:pPr>
              <a:t>16/11/11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数字图像处理</a:t>
            </a:r>
            <a:r>
              <a:rPr lang="en-US" altLang="zh-CN" smtClean="0"/>
              <a:t>-</a:t>
            </a:r>
            <a:r>
              <a:rPr lang="zh-CN" altLang="en-US" smtClean="0"/>
              <a:t>第</a:t>
            </a:r>
            <a:r>
              <a:rPr lang="en-US" altLang="zh-CN" smtClean="0"/>
              <a:t>4</a:t>
            </a:r>
            <a:r>
              <a:rPr lang="zh-CN" altLang="en-US" smtClean="0"/>
              <a:t>讲</a:t>
            </a: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CB10BE-3BDA-4653-8168-CCA7A6ACD1D5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  <p:pic>
        <p:nvPicPr>
          <p:cNvPr id="7" name="图片 1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41"/>
          <a:stretch>
            <a:fillRect/>
          </a:stretch>
        </p:blipFill>
        <p:spPr bwMode="auto">
          <a:xfrm>
            <a:off x="4355976" y="1844824"/>
            <a:ext cx="4392488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0634882"/>
              </p:ext>
            </p:extLst>
          </p:nvPr>
        </p:nvGraphicFramePr>
        <p:xfrm>
          <a:off x="1475656" y="2420888"/>
          <a:ext cx="1656184" cy="10734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" name="Equation" r:id="rId5" imgW="676440" imgH="429480" progId="">
                  <p:embed/>
                </p:oleObj>
              </mc:Choice>
              <mc:Fallback>
                <p:oleObj name="Equation" r:id="rId5" imgW="676440" imgH="429480" progId="">
                  <p:embed/>
                  <p:pic>
                    <p:nvPicPr>
                      <p:cNvPr id="0" name="Picture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2420888"/>
                        <a:ext cx="1656184" cy="107345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5540804"/>
              </p:ext>
            </p:extLst>
          </p:nvPr>
        </p:nvGraphicFramePr>
        <p:xfrm>
          <a:off x="2123728" y="5661248"/>
          <a:ext cx="3809659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" r:id="rId7" imgW="1650284" imgH="203112" progId="">
                  <p:embed/>
                </p:oleObj>
              </mc:Choice>
              <mc:Fallback>
                <p:oleObj r:id="rId7" imgW="1650284" imgH="203112" progId="">
                  <p:embed/>
                  <p:pic>
                    <p:nvPicPr>
                      <p:cNvPr id="0" name="Picture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5661248"/>
                        <a:ext cx="3809659" cy="5040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5902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n-US" altLang="zh-CN" b="1" spc="50" dirty="0" smtClean="0">
                <a:ln w="11430"/>
                <a:solidFill>
                  <a:srgbClr val="66006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  <a:cs typeface="+mn-cs"/>
              </a:rPr>
              <a:t>§4.1</a:t>
            </a:r>
            <a:r>
              <a:rPr lang="zh-CN" altLang="en-US" b="1" spc="50" dirty="0" smtClean="0">
                <a:ln w="11430"/>
                <a:solidFill>
                  <a:srgbClr val="66006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  <a:cs typeface="+mn-cs"/>
              </a:rPr>
              <a:t>空域滤波概念</a:t>
            </a:r>
            <a:endParaRPr lang="zh-CN" altLang="en-US" b="1" spc="50" dirty="0">
              <a:ln w="11430"/>
              <a:solidFill>
                <a:srgbClr val="660066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" pitchFamily="34" charset="0"/>
              <a:ea typeface="华文琥珀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400600"/>
          </a:xfrm>
        </p:spPr>
        <p:txBody>
          <a:bodyPr/>
          <a:lstStyle/>
          <a:p>
            <a:r>
              <a:rPr kumimoji="1" lang="zh-CN" altLang="en-US" dirty="0" smtClean="0"/>
              <a:t>空域滤波的分类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平滑滤波器</a:t>
            </a:r>
            <a:endParaRPr kumimoji="1" lang="en-US" altLang="zh-CN" dirty="0" smtClean="0"/>
          </a:p>
          <a:p>
            <a:pPr lvl="2">
              <a:spcBef>
                <a:spcPct val="50000"/>
              </a:spcBef>
            </a:pPr>
            <a:r>
              <a:rPr lang="zh-CN" altLang="en-US" sz="2800" dirty="0"/>
              <a:t>减弱或消除图像中的高频率分量，可用于消除图像</a:t>
            </a:r>
            <a:r>
              <a:rPr lang="zh-CN" altLang="en-US" sz="2800" dirty="0" smtClean="0"/>
              <a:t>中的噪声，但损失图像的细节，模糊边缘信息。</a:t>
            </a:r>
            <a:endParaRPr lang="zh-CN" altLang="en-US" sz="2800" dirty="0"/>
          </a:p>
          <a:p>
            <a:pPr lvl="1"/>
            <a:r>
              <a:rPr kumimoji="1" lang="zh-CN" altLang="en-US" dirty="0" smtClean="0"/>
              <a:t>锐化滤波器</a:t>
            </a:r>
            <a:endParaRPr kumimoji="1" lang="en-US" altLang="zh-CN" dirty="0" smtClean="0"/>
          </a:p>
          <a:p>
            <a:pPr lvl="2">
              <a:spcBef>
                <a:spcPct val="50000"/>
              </a:spcBef>
            </a:pPr>
            <a:r>
              <a:rPr lang="zh-CN" altLang="en-US" sz="2800" dirty="0"/>
              <a:t>减弱或消除图像中的低频率分量，可使图像反差增加，</a:t>
            </a:r>
            <a:r>
              <a:rPr lang="zh-CN" altLang="en-US" sz="2800" dirty="0" smtClean="0"/>
              <a:t>边缘明显，细节丰富。</a:t>
            </a:r>
            <a:endParaRPr lang="zh-CN" altLang="en-US" sz="28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808C67B-0CCF-6047-9A18-B50EE1F4CAB7}" type="datetime1">
              <a:rPr lang="zh-CN" altLang="en-US" smtClean="0"/>
              <a:pPr>
                <a:defRPr/>
              </a:pPr>
              <a:t>16/11/11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数字图像处理</a:t>
            </a:r>
            <a:r>
              <a:rPr lang="en-US" altLang="zh-CN" smtClean="0"/>
              <a:t>-</a:t>
            </a:r>
            <a:r>
              <a:rPr lang="zh-CN" altLang="en-US" smtClean="0"/>
              <a:t>第</a:t>
            </a:r>
            <a:r>
              <a:rPr lang="en-US" altLang="zh-CN" smtClean="0"/>
              <a:t>4</a:t>
            </a:r>
            <a:r>
              <a:rPr lang="zh-CN" altLang="en-US" smtClean="0"/>
              <a:t>讲</a:t>
            </a: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CB10BE-3BDA-4653-8168-CCA7A6ACD1D5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448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n-US" altLang="zh-CN" b="1" spc="50" dirty="0" smtClean="0">
                <a:ln w="11430"/>
                <a:solidFill>
                  <a:srgbClr val="66006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  <a:cs typeface="+mn-cs"/>
              </a:rPr>
              <a:t>§4.1</a:t>
            </a:r>
            <a:r>
              <a:rPr lang="zh-CN" altLang="en-US" b="1" spc="50" dirty="0" smtClean="0">
                <a:ln w="11430"/>
                <a:solidFill>
                  <a:srgbClr val="66006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  <a:cs typeface="+mn-cs"/>
              </a:rPr>
              <a:t>空域滤波概念</a:t>
            </a:r>
            <a:endParaRPr lang="zh-CN" altLang="en-US" b="1" spc="50" dirty="0">
              <a:ln w="11430"/>
              <a:solidFill>
                <a:srgbClr val="660066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" pitchFamily="34" charset="0"/>
              <a:ea typeface="华文琥珀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400600"/>
          </a:xfrm>
        </p:spPr>
        <p:txBody>
          <a:bodyPr/>
          <a:lstStyle/>
          <a:p>
            <a:r>
              <a:rPr kumimoji="1" lang="zh-CN" altLang="en-US" dirty="0" smtClean="0"/>
              <a:t>空域滤波对图像信息的频域意义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滤波是在频域对不同频率信号所进行的处理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平滑滤波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去掉了细节信息，也就是空间中变化快的信息，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相当于图像信号中的高频信息丢掉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平滑滤波等同频域的低通滤波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锐化滤波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保留了细节</a:t>
            </a:r>
            <a:r>
              <a:rPr kumimoji="1" lang="zh-CN" altLang="en-US" dirty="0"/>
              <a:t>信息，也就是空间中变化快的信</a:t>
            </a:r>
            <a:r>
              <a:rPr kumimoji="1" lang="zh-CN" altLang="en-US" dirty="0" smtClean="0"/>
              <a:t>息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相当于图像信号</a:t>
            </a:r>
            <a:r>
              <a:rPr kumimoji="1" lang="zh-CN" altLang="en-US" dirty="0" smtClean="0"/>
              <a:t>中的高频信息保留</a:t>
            </a:r>
            <a:endParaRPr kumimoji="1" lang="en-US" altLang="zh-CN" dirty="0"/>
          </a:p>
          <a:p>
            <a:pPr lvl="2"/>
            <a:r>
              <a:rPr kumimoji="1" lang="zh-CN" altLang="en-US" dirty="0" smtClean="0"/>
              <a:t>锐化滤波等同频域的高通滤波</a:t>
            </a:r>
            <a:endParaRPr kumimoji="1" lang="en-US" altLang="zh-CN" dirty="0"/>
          </a:p>
          <a:p>
            <a:pPr lvl="2"/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808C67B-0CCF-6047-9A18-B50EE1F4CAB7}" type="datetime1">
              <a:rPr lang="zh-CN" altLang="en-US" smtClean="0"/>
              <a:pPr>
                <a:defRPr/>
              </a:pPr>
              <a:t>16/11/11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数字图像处理</a:t>
            </a:r>
            <a:r>
              <a:rPr lang="en-US" altLang="zh-CN" smtClean="0"/>
              <a:t>-</a:t>
            </a:r>
            <a:r>
              <a:rPr lang="zh-CN" altLang="en-US" smtClean="0"/>
              <a:t>第</a:t>
            </a:r>
            <a:r>
              <a:rPr lang="en-US" altLang="zh-CN" smtClean="0"/>
              <a:t>4</a:t>
            </a:r>
            <a:r>
              <a:rPr lang="zh-CN" altLang="en-US" smtClean="0"/>
              <a:t>讲</a:t>
            </a: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CB10BE-3BDA-4653-8168-CCA7A6ACD1D5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218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n-US" altLang="zh-CN" b="1" spc="50" dirty="0" smtClean="0">
                <a:ln w="11430"/>
                <a:solidFill>
                  <a:srgbClr val="66006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  <a:cs typeface="+mn-cs"/>
              </a:rPr>
              <a:t>§4.2</a:t>
            </a:r>
            <a:r>
              <a:rPr lang="zh-CN" altLang="en-US" b="1" spc="50" dirty="0" smtClean="0">
                <a:ln w="11430"/>
                <a:solidFill>
                  <a:srgbClr val="66006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  <a:cs typeface="+mn-cs"/>
              </a:rPr>
              <a:t>图像平滑</a:t>
            </a:r>
            <a:endParaRPr lang="zh-CN" altLang="en-US" b="1" spc="50" dirty="0">
              <a:ln w="11430"/>
              <a:solidFill>
                <a:srgbClr val="660066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" pitchFamily="34" charset="0"/>
              <a:ea typeface="华文琥珀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400600"/>
          </a:xfrm>
        </p:spPr>
        <p:txBody>
          <a:bodyPr/>
          <a:lstStyle/>
          <a:p>
            <a:r>
              <a:rPr kumimoji="1" lang="zh-CN" altLang="en-US" sz="2800" dirty="0" smtClean="0"/>
              <a:t>线性平滑滤波器</a:t>
            </a:r>
            <a:endParaRPr kumimoji="1" lang="en-US" altLang="zh-CN" sz="2800" dirty="0" smtClean="0"/>
          </a:p>
          <a:p>
            <a:pPr lvl="1"/>
            <a:r>
              <a:rPr lang="zh-CN" altLang="en-US" sz="2400" dirty="0">
                <a:latin typeface="宋体" charset="0"/>
              </a:rPr>
              <a:t>可用模板卷积实现，所用卷积模板的系数均为正值</a:t>
            </a:r>
          </a:p>
          <a:p>
            <a:pPr lvl="1"/>
            <a:r>
              <a:rPr kumimoji="1" lang="zh-CN" altLang="en-US" sz="2400" dirty="0" smtClean="0"/>
              <a:t>邻域平均（</a:t>
            </a:r>
            <a:r>
              <a:rPr kumimoji="1" lang="en-US" altLang="zh-CN" sz="2400" dirty="0" smtClean="0"/>
              <a:t>3X3</a:t>
            </a:r>
            <a:r>
              <a:rPr kumimoji="1" lang="zh-CN" altLang="en-US" sz="2400" dirty="0" smtClean="0"/>
              <a:t>）</a:t>
            </a:r>
            <a:endParaRPr kumimoji="1" lang="en-US" altLang="zh-CN" sz="2400" dirty="0" smtClean="0"/>
          </a:p>
          <a:p>
            <a:pPr lvl="2">
              <a:spcBef>
                <a:spcPts val="1200"/>
              </a:spcBef>
            </a:pPr>
            <a:r>
              <a:rPr lang="zh-CN" altLang="en-US" sz="2000" dirty="0">
                <a:latin typeface="宋体" charset="0"/>
              </a:rPr>
              <a:t>用一个像素邻域平均值作为滤波结果</a:t>
            </a:r>
          </a:p>
          <a:p>
            <a:pPr lvl="2">
              <a:spcBef>
                <a:spcPts val="1200"/>
              </a:spcBef>
            </a:pPr>
            <a:r>
              <a:rPr lang="zh-CN" altLang="en-US" sz="2000" dirty="0" smtClean="0"/>
              <a:t>滤波器模板的</a:t>
            </a:r>
            <a:r>
              <a:rPr lang="zh-CN" altLang="en-US" sz="2000" dirty="0"/>
              <a:t>所有系数都取为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/</a:t>
            </a:r>
            <a:r>
              <a:rPr lang="en-US" altLang="zh-CN" sz="2000" dirty="0" smtClean="0"/>
              <a:t>9</a:t>
            </a:r>
            <a:endParaRPr lang="en-US" altLang="zh-CN" sz="2000" dirty="0"/>
          </a:p>
          <a:p>
            <a:pPr lvl="2">
              <a:spcBef>
                <a:spcPts val="1200"/>
              </a:spcBef>
            </a:pPr>
            <a:r>
              <a:rPr lang="zh-CN" altLang="en-US" sz="2000" dirty="0" smtClean="0">
                <a:latin typeface="宋体" charset="0"/>
              </a:rPr>
              <a:t>保证输出图仍</a:t>
            </a:r>
            <a:r>
              <a:rPr lang="zh-CN" altLang="en-US" sz="2000" dirty="0">
                <a:latin typeface="宋体" charset="0"/>
              </a:rPr>
              <a:t>在原来的灰度值范围</a:t>
            </a:r>
          </a:p>
          <a:p>
            <a:pPr lvl="1"/>
            <a:r>
              <a:rPr kumimoji="1" lang="zh-CN" altLang="en-US" sz="2400" dirty="0" smtClean="0"/>
              <a:t>加权平均</a:t>
            </a:r>
            <a:r>
              <a:rPr kumimoji="1" lang="zh-CN" altLang="en-US" sz="2400" dirty="0"/>
              <a:t>（</a:t>
            </a:r>
            <a:r>
              <a:rPr kumimoji="1" lang="en-US" altLang="zh-CN" sz="2400" dirty="0"/>
              <a:t>3X3</a:t>
            </a:r>
            <a:r>
              <a:rPr kumimoji="1" lang="zh-CN" altLang="en-US" sz="2400" dirty="0"/>
              <a:t>）</a:t>
            </a:r>
            <a:endParaRPr kumimoji="1" lang="en-US" altLang="zh-CN" sz="2400" dirty="0"/>
          </a:p>
          <a:p>
            <a:pPr lvl="2">
              <a:lnSpc>
                <a:spcPct val="140000"/>
              </a:lnSpc>
              <a:spcBef>
                <a:spcPts val="1200"/>
              </a:spcBef>
            </a:pPr>
            <a:r>
              <a:rPr lang="zh-CN" altLang="en-US" sz="2000" dirty="0">
                <a:latin typeface="宋体" charset="0"/>
              </a:rPr>
              <a:t>对不同位置的系数采用不同的数值 </a:t>
            </a:r>
          </a:p>
          <a:p>
            <a:pPr lvl="2">
              <a:lnSpc>
                <a:spcPct val="140000"/>
              </a:lnSpc>
              <a:spcBef>
                <a:spcPts val="1200"/>
              </a:spcBef>
            </a:pPr>
            <a:r>
              <a:rPr lang="zh-CN" altLang="en-US" sz="2000" dirty="0" smtClean="0">
                <a:latin typeface="宋体" charset="0"/>
              </a:rPr>
              <a:t>模板中心系数较大而模板边缘系数较小</a:t>
            </a:r>
            <a:endParaRPr lang="en-US" altLang="zh-CN" sz="2000" dirty="0" smtClean="0">
              <a:latin typeface="宋体" charset="0"/>
            </a:endParaRPr>
          </a:p>
          <a:p>
            <a:pPr lvl="2">
              <a:lnSpc>
                <a:spcPct val="140000"/>
              </a:lnSpc>
              <a:spcBef>
                <a:spcPts val="1200"/>
              </a:spcBef>
            </a:pPr>
            <a:r>
              <a:rPr kumimoji="1" lang="zh-CN" altLang="en-US" sz="2000" dirty="0" smtClean="0">
                <a:latin typeface="宋体" charset="0"/>
              </a:rPr>
              <a:t>强化中心像素对处理结果的作用</a:t>
            </a:r>
            <a:endParaRPr kumimoji="1" lang="zh-CN" alt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600E8F9-4176-5D46-8AA7-8F61E44E042C}" type="datetime1">
              <a:rPr lang="zh-CN" altLang="en-US" smtClean="0"/>
              <a:pPr>
                <a:defRPr/>
              </a:pPr>
              <a:t>16/11/11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数字图像处理</a:t>
            </a:r>
            <a:r>
              <a:rPr lang="en-US" altLang="zh-CN" smtClean="0"/>
              <a:t>-</a:t>
            </a:r>
            <a:r>
              <a:rPr lang="zh-CN" altLang="en-US" smtClean="0"/>
              <a:t>第</a:t>
            </a:r>
            <a:r>
              <a:rPr lang="en-US" altLang="zh-CN" smtClean="0"/>
              <a:t>4</a:t>
            </a:r>
            <a:r>
              <a:rPr lang="zh-CN" altLang="en-US" smtClean="0"/>
              <a:t>讲</a:t>
            </a: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CB10BE-3BDA-4653-8168-CCA7A6ACD1D5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173906"/>
              </p:ext>
            </p:extLst>
          </p:nvPr>
        </p:nvGraphicFramePr>
        <p:xfrm>
          <a:off x="6444208" y="2420888"/>
          <a:ext cx="1584177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8059"/>
                <a:gridCol w="528059"/>
                <a:gridCol w="52805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1/9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1/9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mtClean="0"/>
                        <a:t>1/9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mtClean="0"/>
                        <a:t>1/9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mtClean="0"/>
                        <a:t>1/9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mtClean="0"/>
                        <a:t>1/9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1/9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mtClean="0"/>
                        <a:t>1/9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1/9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075120"/>
              </p:ext>
            </p:extLst>
          </p:nvPr>
        </p:nvGraphicFramePr>
        <p:xfrm>
          <a:off x="6444208" y="4797152"/>
          <a:ext cx="1584177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8059"/>
                <a:gridCol w="528059"/>
                <a:gridCol w="52805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圆角矩形标注 9"/>
          <p:cNvSpPr/>
          <p:nvPr/>
        </p:nvSpPr>
        <p:spPr>
          <a:xfrm>
            <a:off x="7020272" y="3717032"/>
            <a:ext cx="1584176" cy="936104"/>
          </a:xfrm>
          <a:prstGeom prst="wedgeRoundRectCallou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这个模板处理后，图像灰度有什么整体变化？怎样解决</a:t>
            </a:r>
            <a:endParaRPr lang="zh-CN" altLang="en-US" sz="1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981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/>
            <a:r>
              <a:rPr lang="en-US" altLang="zh-CN" b="1" spc="50" dirty="0" smtClean="0">
                <a:ln w="11430"/>
                <a:solidFill>
                  <a:srgbClr val="66006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  <a:cs typeface="+mn-cs"/>
              </a:rPr>
              <a:t>§4.2</a:t>
            </a:r>
            <a:r>
              <a:rPr lang="zh-CN" altLang="en-US" b="1" spc="50" dirty="0" smtClean="0">
                <a:ln w="11430"/>
                <a:solidFill>
                  <a:srgbClr val="66006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alibri" pitchFamily="34" charset="0"/>
                <a:ea typeface="华文琥珀"/>
                <a:cs typeface="+mn-cs"/>
              </a:rPr>
              <a:t>图像平滑</a:t>
            </a:r>
            <a:endParaRPr lang="zh-CN" altLang="en-US" b="1" spc="50" dirty="0">
              <a:ln w="11430"/>
              <a:solidFill>
                <a:srgbClr val="660066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" pitchFamily="34" charset="0"/>
              <a:ea typeface="华文琥珀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3466728" cy="5400600"/>
          </a:xfrm>
        </p:spPr>
        <p:txBody>
          <a:bodyPr/>
          <a:lstStyle/>
          <a:p>
            <a:r>
              <a:rPr kumimoji="1" lang="zh-CN" altLang="en-US" dirty="0" smtClean="0"/>
              <a:t>不同窗口大小的邻域平均滤波效果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邻域平均可以平滑图像，消除噪声影响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窗口越大，平滑越明显，噪声消除、细节损伤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600E8F9-4176-5D46-8AA7-8F61E44E042C}" type="datetime1">
              <a:rPr lang="zh-CN" altLang="en-US" smtClean="0"/>
              <a:pPr>
                <a:defRPr/>
              </a:pPr>
              <a:t>16/11/11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数字图像处理</a:t>
            </a:r>
            <a:r>
              <a:rPr lang="en-US" altLang="zh-CN" smtClean="0"/>
              <a:t>-</a:t>
            </a:r>
            <a:r>
              <a:rPr lang="zh-CN" altLang="en-US" smtClean="0"/>
              <a:t>第</a:t>
            </a:r>
            <a:r>
              <a:rPr lang="en-US" altLang="zh-CN" smtClean="0"/>
              <a:t>4</a:t>
            </a:r>
            <a:r>
              <a:rPr lang="zh-CN" altLang="en-US" smtClean="0"/>
              <a:t>讲</a:t>
            </a: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CB10BE-3BDA-4653-8168-CCA7A6ACD1D5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7944" y="1772816"/>
            <a:ext cx="4651479" cy="4644001"/>
          </a:xfrm>
          <a:prstGeom prst="rect">
            <a:avLst/>
          </a:prstGeom>
        </p:spPr>
      </p:pic>
      <p:sp>
        <p:nvSpPr>
          <p:cNvPr id="9" name="圆角矩形标注 8"/>
          <p:cNvSpPr/>
          <p:nvPr/>
        </p:nvSpPr>
        <p:spPr>
          <a:xfrm>
            <a:off x="5364088" y="404664"/>
            <a:ext cx="2808312" cy="1224136"/>
          </a:xfrm>
          <a:prstGeom prst="wedgeRoundRectCallout">
            <a:avLst>
              <a:gd name="adj1" fmla="val -6732"/>
              <a:gd name="adj2" fmla="val 64731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 smtClean="0">
                <a:solidFill>
                  <a:srgbClr val="FF0000"/>
                </a:solidFill>
              </a:rPr>
              <a:t>加高斯噪声图    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3X3</a:t>
            </a:r>
          </a:p>
          <a:p>
            <a:pPr algn="ctr"/>
            <a:endParaRPr kumimoji="1" lang="en-US" altLang="zh-CN" b="1" dirty="0" smtClean="0">
              <a:solidFill>
                <a:srgbClr val="FF0000"/>
              </a:solidFill>
            </a:endParaRPr>
          </a:p>
          <a:p>
            <a:pPr algn="ctr"/>
            <a:r>
              <a:rPr kumimoji="1" lang="zh-CN" altLang="zh-CN" b="1" dirty="0" smtClean="0">
                <a:solidFill>
                  <a:srgbClr val="FF0000"/>
                </a:solidFill>
              </a:rPr>
              <a:t>5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X5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                            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7X7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157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1469</TotalTime>
  <Words>1751</Words>
  <Application>Microsoft Macintosh PowerPoint</Application>
  <PresentationFormat>全屏显示(4:3)</PresentationFormat>
  <Paragraphs>546</Paragraphs>
  <Slides>35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嵌入的 OLE 服务器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37" baseType="lpstr">
      <vt:lpstr>Office 主题</vt:lpstr>
      <vt:lpstr>Equation</vt:lpstr>
      <vt:lpstr>PowerPoint 演示文稿</vt:lpstr>
      <vt:lpstr>前讲回顾</vt:lpstr>
      <vt:lpstr>本讲学习目标</vt:lpstr>
      <vt:lpstr>§4.1空域滤波概念</vt:lpstr>
      <vt:lpstr>§4.1空域滤波概念</vt:lpstr>
      <vt:lpstr>§4.1空域滤波概念</vt:lpstr>
      <vt:lpstr>§4.1空域滤波概念</vt:lpstr>
      <vt:lpstr>§4.2图像平滑</vt:lpstr>
      <vt:lpstr>§4.2图像平滑</vt:lpstr>
      <vt:lpstr>§4.2图像平滑</vt:lpstr>
      <vt:lpstr>§4.2图像平滑</vt:lpstr>
      <vt:lpstr>§4.2图像平滑</vt:lpstr>
      <vt:lpstr>§4.2图像平滑</vt:lpstr>
      <vt:lpstr>§4.2图像平滑</vt:lpstr>
      <vt:lpstr>§4.2图像平滑</vt:lpstr>
      <vt:lpstr>§4.2图像平滑</vt:lpstr>
      <vt:lpstr>§4.2图像平滑</vt:lpstr>
      <vt:lpstr>§4.2图像平滑</vt:lpstr>
      <vt:lpstr>§4.3图像锐化</vt:lpstr>
      <vt:lpstr>§4.3图像锐化</vt:lpstr>
      <vt:lpstr>§4.3图像锐化</vt:lpstr>
      <vt:lpstr>§4.3图像锐化</vt:lpstr>
      <vt:lpstr>§4.3图像锐化</vt:lpstr>
      <vt:lpstr>§4.3图像锐化</vt:lpstr>
      <vt:lpstr>§4.3图像锐化</vt:lpstr>
      <vt:lpstr>§4.3图像锐化</vt:lpstr>
      <vt:lpstr>§4.3图像锐化</vt:lpstr>
      <vt:lpstr>§4.3图像锐化</vt:lpstr>
      <vt:lpstr>§4.3图像锐化</vt:lpstr>
      <vt:lpstr>本讲小结</vt:lpstr>
      <vt:lpstr>课堂实验</vt:lpstr>
      <vt:lpstr>¶4.1关于实验内容1</vt:lpstr>
      <vt:lpstr>¶4.2关于实验内容2</vt:lpstr>
      <vt:lpstr>¶4.2关于实验内容3</vt:lpstr>
      <vt:lpstr>课后练习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bj</dc:creator>
  <cp:lastModifiedBy>hark</cp:lastModifiedBy>
  <cp:revision>192</cp:revision>
  <dcterms:created xsi:type="dcterms:W3CDTF">2013-10-30T09:04:50Z</dcterms:created>
  <dcterms:modified xsi:type="dcterms:W3CDTF">2016-11-11T08:52:19Z</dcterms:modified>
</cp:coreProperties>
</file>